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17" r:id="rId2"/>
    <p:sldId id="310" r:id="rId3"/>
    <p:sldId id="325" r:id="rId4"/>
    <p:sldId id="264" r:id="rId5"/>
    <p:sldId id="395" r:id="rId6"/>
    <p:sldId id="411" r:id="rId7"/>
    <p:sldId id="396" r:id="rId8"/>
    <p:sldId id="417" r:id="rId9"/>
    <p:sldId id="418" r:id="rId10"/>
    <p:sldId id="472" r:id="rId11"/>
    <p:sldId id="419" r:id="rId12"/>
    <p:sldId id="473" r:id="rId13"/>
    <p:sldId id="430" r:id="rId14"/>
    <p:sldId id="420" r:id="rId15"/>
    <p:sldId id="422" r:id="rId16"/>
    <p:sldId id="423" r:id="rId17"/>
    <p:sldId id="424" r:id="rId18"/>
    <p:sldId id="425" r:id="rId19"/>
    <p:sldId id="474" r:id="rId20"/>
    <p:sldId id="475" r:id="rId21"/>
    <p:sldId id="426" r:id="rId22"/>
    <p:sldId id="427" r:id="rId23"/>
    <p:sldId id="429" r:id="rId24"/>
    <p:sldId id="428" r:id="rId25"/>
    <p:sldId id="444" r:id="rId26"/>
    <p:sldId id="445" r:id="rId27"/>
    <p:sldId id="446" r:id="rId28"/>
    <p:sldId id="447" r:id="rId29"/>
    <p:sldId id="431" r:id="rId30"/>
    <p:sldId id="432" r:id="rId31"/>
    <p:sldId id="433" r:id="rId32"/>
    <p:sldId id="434" r:id="rId33"/>
    <p:sldId id="435" r:id="rId34"/>
    <p:sldId id="436" r:id="rId35"/>
    <p:sldId id="443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37" r:id="rId61"/>
    <p:sldId id="438" r:id="rId62"/>
    <p:sldId id="439" r:id="rId63"/>
    <p:sldId id="440" r:id="rId64"/>
    <p:sldId id="441" r:id="rId65"/>
    <p:sldId id="442" r:id="rId66"/>
    <p:sldId id="337" r:id="rId67"/>
    <p:sldId id="302" r:id="rId68"/>
  </p:sldIdLst>
  <p:sldSz cx="9144000" cy="5143500" type="screen16x9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69F"/>
    <a:srgbClr val="3992DB"/>
    <a:srgbClr val="253D89"/>
    <a:srgbClr val="005DA2"/>
    <a:srgbClr val="F79600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70573" autoAdjust="0"/>
  </p:normalViewPr>
  <p:slideViewPr>
    <p:cSldViewPr>
      <p:cViewPr varScale="1">
        <p:scale>
          <a:sx n="59" d="100"/>
          <a:sy n="59" d="100"/>
        </p:scale>
        <p:origin x="1376" y="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8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99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 err="1"/>
              <a:t>mean,cov</a:t>
            </a:r>
            <a:r>
              <a:rPr lang="en-US" altLang="zh-CN" dirty="0"/>
              <a:t>=[0,1],[(1,.5),(.5,1)]</a:t>
            </a:r>
          </a:p>
          <a:p>
            <a:r>
              <a:rPr lang="en-US" altLang="zh-CN" dirty="0"/>
              <a:t>data=</a:t>
            </a:r>
            <a:r>
              <a:rPr lang="en-US" altLang="zh-CN" dirty="0" err="1"/>
              <a:t>np.random.multivariate_normal</a:t>
            </a:r>
            <a:r>
              <a:rPr lang="en-US" altLang="zh-CN" dirty="0"/>
              <a:t>(mean,cov,200)</a:t>
            </a:r>
          </a:p>
          <a:p>
            <a:r>
              <a:rPr lang="en-US" altLang="zh-CN" dirty="0"/>
              <a:t>df=</a:t>
            </a:r>
            <a:r>
              <a:rPr lang="en-US" altLang="zh-CN" dirty="0" err="1"/>
              <a:t>pd.DataFrame</a:t>
            </a:r>
            <a:r>
              <a:rPr lang="en-US" altLang="zh-CN" dirty="0"/>
              <a:t>(</a:t>
            </a:r>
            <a:r>
              <a:rPr lang="en-US" altLang="zh-CN" dirty="0" err="1"/>
              <a:t>data,columns</a:t>
            </a:r>
            <a:r>
              <a:rPr lang="en-US" altLang="zh-CN" dirty="0"/>
              <a:t>=["</a:t>
            </a:r>
            <a:r>
              <a:rPr lang="en-US" altLang="zh-CN" dirty="0" err="1"/>
              <a:t>x","y</a:t>
            </a:r>
            <a:r>
              <a:rPr lang="en-US" altLang="zh-CN" dirty="0"/>
              <a:t>"])</a:t>
            </a:r>
          </a:p>
          <a:p>
            <a:r>
              <a:rPr lang="en-US" altLang="zh-CN" dirty="0" err="1"/>
              <a:t>sns.jointplot</a:t>
            </a:r>
            <a:r>
              <a:rPr lang="en-US" altLang="zh-CN" dirty="0"/>
              <a:t>(x="</a:t>
            </a:r>
            <a:r>
              <a:rPr lang="en-US" altLang="zh-CN" dirty="0" err="1"/>
              <a:t>x",y</a:t>
            </a:r>
            <a:r>
              <a:rPr lang="en-US" altLang="zh-CN" dirty="0"/>
              <a:t>="</a:t>
            </a:r>
            <a:r>
              <a:rPr lang="en-US" altLang="zh-CN" dirty="0" err="1"/>
              <a:t>y",data</a:t>
            </a:r>
            <a:r>
              <a:rPr lang="en-US" altLang="zh-CN" dirty="0"/>
              <a:t>=df)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7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 err="1"/>
              <a:t>mean,cov</a:t>
            </a:r>
            <a:r>
              <a:rPr lang="en-US" altLang="zh-CN" dirty="0"/>
              <a:t>=[0,1],[(1,.5),(.5,1)]</a:t>
            </a:r>
          </a:p>
          <a:p>
            <a:r>
              <a:rPr lang="en-US" altLang="zh-CN" dirty="0"/>
              <a:t>data=</a:t>
            </a:r>
            <a:r>
              <a:rPr lang="en-US" altLang="zh-CN" dirty="0" err="1"/>
              <a:t>np.random.multivariate_normal</a:t>
            </a:r>
            <a:r>
              <a:rPr lang="en-US" altLang="zh-CN" dirty="0"/>
              <a:t>(mean,cov,2000)</a:t>
            </a:r>
          </a:p>
          <a:p>
            <a:r>
              <a:rPr lang="en-US" altLang="zh-CN" dirty="0"/>
              <a:t>df=</a:t>
            </a:r>
            <a:r>
              <a:rPr lang="en-US" altLang="zh-CN" dirty="0" err="1"/>
              <a:t>pd.DataFrame</a:t>
            </a:r>
            <a:r>
              <a:rPr lang="en-US" altLang="zh-CN" dirty="0"/>
              <a:t>(</a:t>
            </a:r>
            <a:r>
              <a:rPr lang="en-US" altLang="zh-CN" dirty="0" err="1"/>
              <a:t>data,columns</a:t>
            </a:r>
            <a:r>
              <a:rPr lang="en-US" altLang="zh-CN" dirty="0"/>
              <a:t>=["</a:t>
            </a:r>
            <a:r>
              <a:rPr lang="en-US" altLang="zh-CN" dirty="0" err="1"/>
              <a:t>x","y</a:t>
            </a:r>
            <a:r>
              <a:rPr lang="en-US" altLang="zh-CN" dirty="0"/>
              <a:t>"])</a:t>
            </a:r>
          </a:p>
          <a:p>
            <a:r>
              <a:rPr lang="en-US" altLang="zh-CN" dirty="0" err="1"/>
              <a:t>sns.jointplot</a:t>
            </a:r>
            <a:r>
              <a:rPr lang="en-US" altLang="zh-CN" dirty="0"/>
              <a:t>(x="</a:t>
            </a:r>
            <a:r>
              <a:rPr lang="en-US" altLang="zh-CN" dirty="0" err="1"/>
              <a:t>x",y</a:t>
            </a:r>
            <a:r>
              <a:rPr lang="en-US" altLang="zh-CN" dirty="0"/>
              <a:t>="</a:t>
            </a:r>
            <a:r>
              <a:rPr lang="en-US" altLang="zh-CN" dirty="0" err="1"/>
              <a:t>y",kind</a:t>
            </a:r>
            <a:r>
              <a:rPr lang="en-US" altLang="zh-CN" dirty="0"/>
              <a:t>="</a:t>
            </a:r>
            <a:r>
              <a:rPr lang="en-US" altLang="zh-CN" dirty="0" err="1"/>
              <a:t>hex",data</a:t>
            </a:r>
            <a:r>
              <a:rPr lang="en-US" altLang="zh-CN" dirty="0"/>
              <a:t>=</a:t>
            </a:r>
            <a:r>
              <a:rPr lang="en-US" altLang="zh-CN" dirty="0" err="1"/>
              <a:t>df,color</a:t>
            </a:r>
            <a:r>
              <a:rPr lang="en-US" altLang="zh-CN" dirty="0"/>
              <a:t>='k')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493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 err="1"/>
              <a:t>plt.style.use</a:t>
            </a:r>
            <a:r>
              <a:rPr lang="en-US" altLang="zh-CN" dirty="0"/>
              <a:t>({'</a:t>
            </a:r>
            <a:r>
              <a:rPr lang="en-US" altLang="zh-CN" dirty="0" err="1"/>
              <a:t>figure.figsize</a:t>
            </a:r>
            <a:r>
              <a:rPr lang="en-US" altLang="zh-CN" dirty="0"/>
              <a:t>':(10,8)})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/>
              <a:t>df[‘Species'].unique()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 err="1"/>
              <a:t>sns.pairplot</a:t>
            </a:r>
            <a:r>
              <a:rPr lang="en-US" altLang="zh-CN" dirty="0"/>
              <a:t>(</a:t>
            </a:r>
            <a:r>
              <a:rPr lang="en-US" altLang="zh-CN" dirty="0" err="1"/>
              <a:t>df,hue</a:t>
            </a:r>
            <a:r>
              <a:rPr lang="en-US" altLang="zh-CN" dirty="0"/>
              <a:t>='</a:t>
            </a:r>
            <a:r>
              <a:rPr lang="en-US" altLang="zh-CN" dirty="0" err="1"/>
              <a:t>Species',height</a:t>
            </a:r>
            <a:r>
              <a:rPr lang="en-US" altLang="zh-CN" dirty="0"/>
              <a:t>=3)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54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 err="1"/>
              <a:t>sns.pairplot</a:t>
            </a:r>
            <a:r>
              <a:rPr lang="en-US" altLang="zh-CN" dirty="0"/>
              <a:t>(</a:t>
            </a:r>
            <a:r>
              <a:rPr lang="en-US" altLang="zh-CN" dirty="0" err="1"/>
              <a:t>df,hue</a:t>
            </a:r>
            <a:r>
              <a:rPr lang="en-US" altLang="zh-CN" dirty="0"/>
              <a:t>='</a:t>
            </a:r>
            <a:r>
              <a:rPr lang="en-US" altLang="zh-CN" dirty="0" err="1"/>
              <a:t>Species',height</a:t>
            </a:r>
            <a:r>
              <a:rPr lang="en-US" altLang="zh-CN" dirty="0"/>
              <a:t>=3,kind="reg",</a:t>
            </a:r>
            <a:r>
              <a:rPr lang="en-US" altLang="zh-CN" dirty="0" err="1"/>
              <a:t>diag_kind</a:t>
            </a:r>
            <a:r>
              <a:rPr lang="en-US" altLang="zh-CN" dirty="0"/>
              <a:t>="</a:t>
            </a:r>
            <a:r>
              <a:rPr lang="en-US" altLang="zh-CN" dirty="0" err="1"/>
              <a:t>kde</a:t>
            </a:r>
            <a:r>
              <a:rPr lang="en-US" altLang="zh-CN" dirty="0"/>
              <a:t>",palette="</a:t>
            </a:r>
            <a:r>
              <a:rPr lang="en-US" altLang="zh-CN" dirty="0" err="1"/>
              <a:t>husl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9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 err="1"/>
              <a:t>sns.regplot</a:t>
            </a:r>
            <a:r>
              <a:rPr lang="en-US" altLang="zh-CN" dirty="0"/>
              <a:t>(x='</a:t>
            </a:r>
            <a:r>
              <a:rPr lang="en-US" altLang="zh-CN" dirty="0" err="1"/>
              <a:t>SepalLengthCm</a:t>
            </a:r>
            <a:r>
              <a:rPr lang="en-US" altLang="zh-CN" dirty="0"/>
              <a:t>',y='</a:t>
            </a:r>
            <a:r>
              <a:rPr lang="en-US" altLang="zh-CN" dirty="0" err="1"/>
              <a:t>PetalWidthCm</a:t>
            </a:r>
            <a:r>
              <a:rPr lang="en-US" altLang="zh-CN" dirty="0"/>
              <a:t>',data=</a:t>
            </a:r>
            <a:r>
              <a:rPr lang="en-US" altLang="zh-CN" dirty="0" err="1"/>
              <a:t>df,color</a:t>
            </a:r>
            <a:r>
              <a:rPr lang="en-US" altLang="zh-CN" dirty="0"/>
              <a:t>='</a:t>
            </a:r>
            <a:r>
              <a:rPr lang="en-US" altLang="zh-CN" dirty="0" err="1"/>
              <a:t>pink',marker</a:t>
            </a:r>
            <a:r>
              <a:rPr lang="en-US" altLang="zh-CN" dirty="0"/>
              <a:t>="+")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1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df.head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sns.regplot</a:t>
            </a:r>
            <a:r>
              <a:rPr lang="en-US" altLang="zh-CN" dirty="0"/>
              <a:t>(x='</a:t>
            </a:r>
            <a:r>
              <a:rPr lang="en-US" altLang="zh-CN" dirty="0" err="1"/>
              <a:t>size',y</a:t>
            </a:r>
            <a:r>
              <a:rPr lang="en-US" altLang="zh-CN" dirty="0"/>
              <a:t>='</a:t>
            </a:r>
            <a:r>
              <a:rPr lang="en-US" altLang="zh-CN" dirty="0" err="1"/>
              <a:t>total_bill',data</a:t>
            </a:r>
            <a:r>
              <a:rPr lang="en-US" altLang="zh-CN" dirty="0"/>
              <a:t>=</a:t>
            </a:r>
            <a:r>
              <a:rPr lang="en-US" altLang="zh-CN" dirty="0" err="1"/>
              <a:t>df,marker</a:t>
            </a:r>
            <a:r>
              <a:rPr lang="en-US" altLang="zh-CN" dirty="0"/>
              <a:t>="+")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7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sns.stripplot</a:t>
            </a:r>
            <a:r>
              <a:rPr lang="en-US" altLang="zh-CN" dirty="0"/>
              <a:t>(x='</a:t>
            </a:r>
            <a:r>
              <a:rPr lang="en-US" altLang="zh-CN" dirty="0" err="1"/>
              <a:t>size',y</a:t>
            </a:r>
            <a:r>
              <a:rPr lang="en-US" altLang="zh-CN" dirty="0"/>
              <a:t>='</a:t>
            </a:r>
            <a:r>
              <a:rPr lang="en-US" altLang="zh-CN" dirty="0" err="1"/>
              <a:t>total_bill',data</a:t>
            </a:r>
            <a:r>
              <a:rPr lang="en-US" altLang="zh-CN" dirty="0"/>
              <a:t>=</a:t>
            </a:r>
            <a:r>
              <a:rPr lang="en-US" altLang="zh-CN" dirty="0" err="1"/>
              <a:t>df,jitter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931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sns.swarmplot</a:t>
            </a:r>
            <a:r>
              <a:rPr lang="en-US" altLang="zh-CN" dirty="0"/>
              <a:t>(x='</a:t>
            </a:r>
            <a:r>
              <a:rPr lang="en-US" altLang="zh-CN" dirty="0" err="1"/>
              <a:t>size',y</a:t>
            </a:r>
            <a:r>
              <a:rPr lang="en-US" altLang="zh-CN" dirty="0"/>
              <a:t>='</a:t>
            </a:r>
            <a:r>
              <a:rPr lang="en-US" altLang="zh-CN" dirty="0" err="1"/>
              <a:t>total_bill',data</a:t>
            </a:r>
            <a:r>
              <a:rPr lang="en-US" altLang="zh-CN" dirty="0"/>
              <a:t>=</a:t>
            </a:r>
            <a:r>
              <a:rPr lang="en-US" altLang="zh-CN" dirty="0" err="1"/>
              <a:t>df,hue</a:t>
            </a:r>
            <a:r>
              <a:rPr lang="en-US" altLang="zh-CN" dirty="0"/>
              <a:t>=‘size’)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取出所有的</a:t>
            </a:r>
            <a:r>
              <a:rPr lang="en-US" altLang="zh-CN" dirty="0" err="1"/>
              <a:t>setosa</a:t>
            </a:r>
            <a:r>
              <a:rPr lang="zh-CN" altLang="en-US" dirty="0"/>
              <a:t>类的花的数据</a:t>
            </a:r>
          </a:p>
          <a:p>
            <a:r>
              <a:rPr lang="en-US" altLang="zh-CN" dirty="0" err="1"/>
              <a:t>setosa</a:t>
            </a:r>
            <a:r>
              <a:rPr lang="en-US" altLang="zh-CN" dirty="0"/>
              <a:t>=</a:t>
            </a:r>
            <a:r>
              <a:rPr lang="en-US" altLang="zh-CN" dirty="0" err="1"/>
              <a:t>df.loc</a:t>
            </a:r>
            <a:r>
              <a:rPr lang="en-US" altLang="zh-CN" dirty="0"/>
              <a:t>[</a:t>
            </a:r>
            <a:r>
              <a:rPr lang="en-US" altLang="zh-CN" dirty="0" err="1"/>
              <a:t>df.Species</a:t>
            </a:r>
            <a:r>
              <a:rPr lang="en-US" altLang="zh-CN" dirty="0"/>
              <a:t>=='Iris-</a:t>
            </a:r>
            <a:r>
              <a:rPr lang="en-US" altLang="zh-CN" dirty="0" err="1"/>
              <a:t>setosa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取出所有的</a:t>
            </a:r>
            <a:r>
              <a:rPr lang="en-US" altLang="zh-CN" dirty="0"/>
              <a:t>versicolor</a:t>
            </a:r>
            <a:r>
              <a:rPr lang="zh-CN" altLang="en-US" dirty="0"/>
              <a:t>类的花的数据</a:t>
            </a:r>
          </a:p>
          <a:p>
            <a:r>
              <a:rPr lang="en-US" altLang="zh-CN" dirty="0"/>
              <a:t>versicolor=</a:t>
            </a:r>
            <a:r>
              <a:rPr lang="en-US" altLang="zh-CN" dirty="0" err="1"/>
              <a:t>df.loc</a:t>
            </a:r>
            <a:r>
              <a:rPr lang="en-US" altLang="zh-CN" dirty="0"/>
              <a:t>[</a:t>
            </a:r>
            <a:r>
              <a:rPr lang="en-US" altLang="zh-CN" dirty="0" err="1"/>
              <a:t>df.Species</a:t>
            </a:r>
            <a:r>
              <a:rPr lang="en-US" altLang="zh-CN" dirty="0"/>
              <a:t>=='Iris-versicolor']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取出所有的</a:t>
            </a:r>
            <a:r>
              <a:rPr lang="en-US" altLang="zh-CN" dirty="0" err="1"/>
              <a:t>virginca</a:t>
            </a:r>
            <a:r>
              <a:rPr lang="zh-CN" altLang="en-US" dirty="0"/>
              <a:t>类的花的数据</a:t>
            </a:r>
          </a:p>
          <a:p>
            <a:r>
              <a:rPr lang="en-US" altLang="zh-CN" dirty="0"/>
              <a:t>virginica=</a:t>
            </a:r>
            <a:r>
              <a:rPr lang="en-US" altLang="zh-CN" dirty="0" err="1"/>
              <a:t>df.loc</a:t>
            </a:r>
            <a:r>
              <a:rPr lang="en-US" altLang="zh-CN" dirty="0"/>
              <a:t>[</a:t>
            </a:r>
            <a:r>
              <a:rPr lang="en-US" altLang="zh-CN" dirty="0" err="1"/>
              <a:t>df.Species</a:t>
            </a:r>
            <a:r>
              <a:rPr lang="en-US" altLang="zh-CN" dirty="0"/>
              <a:t>=='Iris-virginica']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绘制</a:t>
            </a:r>
            <a:r>
              <a:rPr lang="en-US" altLang="zh-CN" dirty="0" err="1"/>
              <a:t>setosa</a:t>
            </a:r>
            <a:r>
              <a:rPr lang="zh-CN" altLang="en-US" dirty="0"/>
              <a:t>和</a:t>
            </a:r>
            <a:r>
              <a:rPr lang="en-US" altLang="zh-CN" dirty="0"/>
              <a:t>virginica</a:t>
            </a:r>
            <a:r>
              <a:rPr lang="zh-CN" altLang="en-US" dirty="0"/>
              <a:t>两类花在花萼宽度、花萼疮毒两个维度的</a:t>
            </a:r>
            <a:r>
              <a:rPr lang="en-US" altLang="zh-CN" dirty="0"/>
              <a:t>KDE</a:t>
            </a:r>
            <a:r>
              <a:rPr lang="zh-CN" altLang="en-US" dirty="0"/>
              <a:t>可视化，两两变量组合，颜色越深表示出现的概率密度越大，也就是出现的频率越多</a:t>
            </a:r>
          </a:p>
          <a:p>
            <a:r>
              <a:rPr lang="en-US" altLang="zh-CN" dirty="0"/>
              <a:t>ax=</a:t>
            </a:r>
            <a:r>
              <a:rPr lang="en-US" altLang="zh-CN" dirty="0" err="1"/>
              <a:t>sns.kdeplot</a:t>
            </a:r>
            <a:r>
              <a:rPr lang="en-US" altLang="zh-CN" dirty="0"/>
              <a:t>(</a:t>
            </a:r>
            <a:r>
              <a:rPr lang="en-US" altLang="zh-CN" dirty="0" err="1"/>
              <a:t>setosa.SepalWidthCm,setosa.SepalLengthCm,cmap</a:t>
            </a:r>
            <a:r>
              <a:rPr lang="en-US" altLang="zh-CN" dirty="0"/>
              <a:t>='</a:t>
            </a:r>
            <a:r>
              <a:rPr lang="en-US" altLang="zh-CN" dirty="0" err="1"/>
              <a:t>Reds',shade</a:t>
            </a:r>
            <a:r>
              <a:rPr lang="en-US" altLang="zh-CN" dirty="0"/>
              <a:t>=</a:t>
            </a:r>
            <a:r>
              <a:rPr lang="en-US" altLang="zh-CN" dirty="0" err="1"/>
              <a:t>True,shade_lowest</a:t>
            </a:r>
            <a:r>
              <a:rPr lang="en-US" altLang="zh-CN" dirty="0"/>
              <a:t>=True)</a:t>
            </a:r>
          </a:p>
          <a:p>
            <a:r>
              <a:rPr lang="en-US" altLang="zh-CN" dirty="0"/>
              <a:t>ax=</a:t>
            </a:r>
            <a:r>
              <a:rPr lang="en-US" altLang="zh-CN" dirty="0" err="1"/>
              <a:t>sns.kdeplot</a:t>
            </a:r>
            <a:r>
              <a:rPr lang="en-US" altLang="zh-CN" dirty="0"/>
              <a:t>(</a:t>
            </a:r>
            <a:r>
              <a:rPr lang="en-US" altLang="zh-CN" dirty="0" err="1"/>
              <a:t>versicolor.SepalWidthCm,versicolor.SepalLengthCm,cmap</a:t>
            </a:r>
            <a:r>
              <a:rPr lang="en-US" altLang="zh-CN" dirty="0"/>
              <a:t>='</a:t>
            </a:r>
            <a:r>
              <a:rPr lang="en-US" altLang="zh-CN" dirty="0" err="1"/>
              <a:t>Greens',shade</a:t>
            </a:r>
            <a:r>
              <a:rPr lang="en-US" altLang="zh-CN" dirty="0"/>
              <a:t>=</a:t>
            </a:r>
            <a:r>
              <a:rPr lang="en-US" altLang="zh-CN" dirty="0" err="1"/>
              <a:t>True,shade_lowest</a:t>
            </a:r>
            <a:r>
              <a:rPr lang="en-US" altLang="zh-CN" dirty="0"/>
              <a:t>=False)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32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983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7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/>
              <a:t>f, axes = </a:t>
            </a:r>
            <a:r>
              <a:rPr lang="en-US" altLang="zh-CN" dirty="0" err="1"/>
              <a:t>plt.subplots</a:t>
            </a:r>
            <a:r>
              <a:rPr lang="en-US" altLang="zh-CN" dirty="0"/>
              <a:t>(2, 2, </a:t>
            </a:r>
            <a:r>
              <a:rPr lang="en-US" altLang="zh-CN" dirty="0" err="1"/>
              <a:t>figsize</a:t>
            </a:r>
            <a:r>
              <a:rPr lang="en-US" altLang="zh-CN" dirty="0"/>
              <a:t>=(8, 8), </a:t>
            </a:r>
            <a:r>
              <a:rPr lang="en-US" altLang="zh-CN" dirty="0" err="1"/>
              <a:t>sharex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sns.despine</a:t>
            </a:r>
            <a:r>
              <a:rPr lang="en-US" altLang="zh-CN" dirty="0"/>
              <a:t>(left=True)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SepalLengthCm</a:t>
            </a:r>
            <a:r>
              <a:rPr lang="en-US" altLang="zh-CN" dirty="0"/>
              <a:t>', data=df, palette='</a:t>
            </a:r>
            <a:r>
              <a:rPr lang="en-US" altLang="zh-CN" dirty="0" err="1"/>
              <a:t>husl</a:t>
            </a:r>
            <a:r>
              <a:rPr lang="en-US" altLang="zh-CN" dirty="0"/>
              <a:t>', ax=axes[0, 0])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SepalWidthCm</a:t>
            </a:r>
            <a:r>
              <a:rPr lang="en-US" altLang="zh-CN" dirty="0"/>
              <a:t>', data=df, palette='Set2_r', ax=axes[0, 1])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PetalLengthCm</a:t>
            </a:r>
            <a:r>
              <a:rPr lang="en-US" altLang="zh-CN" dirty="0"/>
              <a:t>', data=df, palette='Blues', ax=axes[1, 0])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PetalWidthCm</a:t>
            </a:r>
            <a:r>
              <a:rPr lang="en-US" altLang="zh-CN" dirty="0"/>
              <a:t>', data=df, palette='</a:t>
            </a:r>
            <a:r>
              <a:rPr lang="en-US" altLang="zh-CN" dirty="0" err="1"/>
              <a:t>CMRmap</a:t>
            </a:r>
            <a:r>
              <a:rPr lang="en-US" altLang="zh-CN" dirty="0"/>
              <a:t>', ax=axes[1, 1])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/>
              <a:t>f, axes = </a:t>
            </a:r>
            <a:r>
              <a:rPr lang="en-US" altLang="zh-CN" dirty="0" err="1"/>
              <a:t>plt.subplots</a:t>
            </a:r>
            <a:r>
              <a:rPr lang="en-US" altLang="zh-CN" dirty="0"/>
              <a:t>(2, 2, </a:t>
            </a:r>
            <a:r>
              <a:rPr lang="en-US" altLang="zh-CN" dirty="0" err="1"/>
              <a:t>figsize</a:t>
            </a:r>
            <a:r>
              <a:rPr lang="en-US" altLang="zh-CN" dirty="0"/>
              <a:t>=(8, 8), </a:t>
            </a:r>
            <a:r>
              <a:rPr lang="en-US" altLang="zh-CN" dirty="0" err="1"/>
              <a:t>sharex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sns.despine</a:t>
            </a:r>
            <a:r>
              <a:rPr lang="en-US" altLang="zh-CN" dirty="0"/>
              <a:t>(left=</a:t>
            </a:r>
            <a:r>
              <a:rPr lang="en-US" altLang="zh-CN" dirty="0" err="1"/>
              <a:t>True,offset</a:t>
            </a:r>
            <a:r>
              <a:rPr lang="en-US" altLang="zh-CN" dirty="0"/>
              <a:t>=50)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SepalLengthCm</a:t>
            </a:r>
            <a:r>
              <a:rPr lang="en-US" altLang="zh-CN" dirty="0"/>
              <a:t>', data=df, palette='</a:t>
            </a:r>
            <a:r>
              <a:rPr lang="en-US" altLang="zh-CN" dirty="0" err="1"/>
              <a:t>husl</a:t>
            </a:r>
            <a:r>
              <a:rPr lang="en-US" altLang="zh-CN" dirty="0"/>
              <a:t>', ax=axes[0, 0])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SepalWidthCm</a:t>
            </a:r>
            <a:r>
              <a:rPr lang="en-US" altLang="zh-CN" dirty="0"/>
              <a:t>', data=df, palette='Set2_r', ax=axes[0, 1])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PetalLengthCm</a:t>
            </a:r>
            <a:r>
              <a:rPr lang="en-US" altLang="zh-CN" dirty="0"/>
              <a:t>', data=df, palette='Blues', ax=axes[1, 0])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PetalWidthCm</a:t>
            </a:r>
            <a:r>
              <a:rPr lang="en-US" altLang="zh-CN" dirty="0"/>
              <a:t>', data=df, palette='</a:t>
            </a:r>
            <a:r>
              <a:rPr lang="en-US" altLang="zh-CN" dirty="0" err="1"/>
              <a:t>CMRmap</a:t>
            </a:r>
            <a:r>
              <a:rPr lang="en-US" altLang="zh-CN" dirty="0"/>
              <a:t>', ax=axes[1, 1])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50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r'C</a:t>
            </a:r>
            <a:r>
              <a:rPr lang="en-US" altLang="zh-CN" dirty="0"/>
              <a:t>:\Users\Thinkpad\Desktop\note\iris.csv', </a:t>
            </a:r>
            <a:r>
              <a:rPr lang="en-US" altLang="zh-CN" dirty="0" err="1"/>
              <a:t>usecols</a:t>
            </a:r>
            <a:r>
              <a:rPr lang="en-US" altLang="zh-CN" dirty="0"/>
              <a:t>=[1, 2, 3, 4, 5])</a:t>
            </a:r>
          </a:p>
          <a:p>
            <a:r>
              <a:rPr lang="en-US" altLang="zh-CN" dirty="0"/>
              <a:t>f, axes = </a:t>
            </a:r>
            <a:r>
              <a:rPr lang="en-US" altLang="zh-CN" dirty="0" err="1"/>
              <a:t>plt.subplots</a:t>
            </a:r>
            <a:r>
              <a:rPr lang="en-US" altLang="zh-CN" dirty="0"/>
              <a:t>(2, 2, </a:t>
            </a:r>
            <a:r>
              <a:rPr lang="en-US" altLang="zh-CN" dirty="0" err="1"/>
              <a:t>figsize</a:t>
            </a:r>
            <a:r>
              <a:rPr lang="en-US" altLang="zh-CN" dirty="0"/>
              <a:t>=(8, 8), </a:t>
            </a:r>
            <a:r>
              <a:rPr lang="en-US" altLang="zh-CN" dirty="0" err="1"/>
              <a:t>sharex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sns.despine</a:t>
            </a:r>
            <a:r>
              <a:rPr lang="en-US" altLang="zh-CN" dirty="0"/>
              <a:t>(left=</a:t>
            </a:r>
            <a:r>
              <a:rPr lang="en-US" altLang="zh-CN" dirty="0" err="1"/>
              <a:t>True,offset</a:t>
            </a:r>
            <a:r>
              <a:rPr lang="en-US" altLang="zh-CN" dirty="0"/>
              <a:t>=50)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SepalLengthCm</a:t>
            </a:r>
            <a:r>
              <a:rPr lang="en-US" altLang="zh-CN" dirty="0"/>
              <a:t>', data=df, palette='</a:t>
            </a:r>
            <a:r>
              <a:rPr lang="en-US" altLang="zh-CN" dirty="0" err="1"/>
              <a:t>husl</a:t>
            </a:r>
            <a:r>
              <a:rPr lang="en-US" altLang="zh-CN" dirty="0"/>
              <a:t>', ax=axes[0, 0])</a:t>
            </a:r>
          </a:p>
          <a:p>
            <a:r>
              <a:rPr lang="en-US" altLang="zh-CN" dirty="0" err="1"/>
              <a:t>sns.swarmplot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SepalLengthCm</a:t>
            </a:r>
            <a:r>
              <a:rPr lang="en-US" altLang="zh-CN" dirty="0"/>
              <a:t>', data=df, color='</a:t>
            </a:r>
            <a:r>
              <a:rPr lang="en-US" altLang="zh-CN" dirty="0" err="1"/>
              <a:t>w',alpha</a:t>
            </a:r>
            <a:r>
              <a:rPr lang="en-US" altLang="zh-CN" dirty="0"/>
              <a:t>=0.5, ax=axes[0, 0])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SepalWidthCm</a:t>
            </a:r>
            <a:r>
              <a:rPr lang="en-US" altLang="zh-CN" dirty="0"/>
              <a:t>', data=df, palette='Set2_r', ax=axes[0, 1])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PetalLengthCm</a:t>
            </a:r>
            <a:r>
              <a:rPr lang="en-US" altLang="zh-CN" dirty="0"/>
              <a:t>', data=df, palette='Blues', ax=axes[1, 0])</a:t>
            </a:r>
          </a:p>
          <a:p>
            <a:r>
              <a:rPr lang="en-US" altLang="zh-CN" dirty="0" err="1"/>
              <a:t>sns.violinplot</a:t>
            </a:r>
            <a:r>
              <a:rPr lang="en-US" altLang="zh-CN" dirty="0"/>
              <a:t>(x='Species', y='</a:t>
            </a:r>
            <a:r>
              <a:rPr lang="en-US" altLang="zh-CN" dirty="0" err="1"/>
              <a:t>PetalWidthCm</a:t>
            </a:r>
            <a:r>
              <a:rPr lang="en-US" altLang="zh-CN" dirty="0"/>
              <a:t>', data=df, palette='</a:t>
            </a:r>
            <a:r>
              <a:rPr lang="en-US" altLang="zh-CN" dirty="0" err="1"/>
              <a:t>CMRmap</a:t>
            </a:r>
            <a:r>
              <a:rPr lang="en-US" altLang="zh-CN" dirty="0"/>
              <a:t>', ax=axes[1, 1])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01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('train.csv')</a:t>
            </a:r>
          </a:p>
          <a:p>
            <a:r>
              <a:rPr lang="en-US" altLang="zh-CN" dirty="0"/>
              <a:t>print(df)</a:t>
            </a:r>
          </a:p>
          <a:p>
            <a:r>
              <a:rPr lang="en-US" altLang="zh-CN" dirty="0" err="1"/>
              <a:t>sns.barplot</a:t>
            </a:r>
            <a:r>
              <a:rPr lang="en-US" altLang="zh-CN" dirty="0"/>
              <a:t>(x='</a:t>
            </a:r>
            <a:r>
              <a:rPr lang="en-US" altLang="zh-CN" dirty="0" err="1"/>
              <a:t>Sex',y</a:t>
            </a:r>
            <a:r>
              <a:rPr lang="en-US" altLang="zh-CN" dirty="0"/>
              <a:t>='</a:t>
            </a:r>
            <a:r>
              <a:rPr lang="en-US" altLang="zh-CN" dirty="0" err="1"/>
              <a:t>Survived',hue</a:t>
            </a:r>
            <a:r>
              <a:rPr lang="en-US" altLang="zh-CN" dirty="0"/>
              <a:t>='</a:t>
            </a:r>
            <a:r>
              <a:rPr lang="en-US" altLang="zh-CN" dirty="0" err="1"/>
              <a:t>Pclass</a:t>
            </a:r>
            <a:r>
              <a:rPr lang="en-US" altLang="zh-CN" dirty="0"/>
              <a:t>',data=df)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62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('train.csv')</a:t>
            </a:r>
          </a:p>
          <a:p>
            <a:r>
              <a:rPr lang="en-US" altLang="zh-CN" dirty="0" err="1"/>
              <a:t>sns.pointplot</a:t>
            </a:r>
            <a:r>
              <a:rPr lang="en-US" altLang="zh-CN" dirty="0"/>
              <a:t>(x='</a:t>
            </a:r>
            <a:r>
              <a:rPr lang="en-US" altLang="zh-CN" dirty="0" err="1"/>
              <a:t>Sex',y</a:t>
            </a:r>
            <a:r>
              <a:rPr lang="en-US" altLang="zh-CN" dirty="0"/>
              <a:t>='</a:t>
            </a:r>
            <a:r>
              <a:rPr lang="en-US" altLang="zh-CN" dirty="0" err="1"/>
              <a:t>Survived',hue</a:t>
            </a:r>
            <a:r>
              <a:rPr lang="en-US" altLang="zh-CN" dirty="0"/>
              <a:t>='</a:t>
            </a:r>
            <a:r>
              <a:rPr lang="en-US" altLang="zh-CN" dirty="0" err="1"/>
              <a:t>Pclass</a:t>
            </a:r>
            <a:r>
              <a:rPr lang="en-US" altLang="zh-CN" dirty="0"/>
              <a:t>',data=df)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11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('train.csv')</a:t>
            </a:r>
          </a:p>
          <a:p>
            <a:r>
              <a:rPr lang="en-US" altLang="zh-CN" dirty="0" err="1"/>
              <a:t>sns.pointplot</a:t>
            </a:r>
            <a:r>
              <a:rPr lang="en-US" altLang="zh-CN" dirty="0"/>
              <a:t>(x='</a:t>
            </a:r>
            <a:r>
              <a:rPr lang="en-US" altLang="zh-CN" dirty="0" err="1"/>
              <a:t>Pclass</a:t>
            </a:r>
            <a:r>
              <a:rPr lang="en-US" altLang="zh-CN" dirty="0"/>
              <a:t>',y='</a:t>
            </a:r>
            <a:r>
              <a:rPr lang="en-US" altLang="zh-CN" dirty="0" err="1"/>
              <a:t>Survived',hue</a:t>
            </a:r>
            <a:r>
              <a:rPr lang="en-US" altLang="zh-CN" dirty="0"/>
              <a:t>='</a:t>
            </a:r>
            <a:r>
              <a:rPr lang="en-US" altLang="zh-CN" dirty="0" err="1"/>
              <a:t>Sex',data</a:t>
            </a:r>
            <a:r>
              <a:rPr lang="en-US" altLang="zh-CN" dirty="0"/>
              <a:t>=</a:t>
            </a:r>
            <a:r>
              <a:rPr lang="en-US" altLang="zh-CN" dirty="0" err="1"/>
              <a:t>df,palette</a:t>
            </a:r>
            <a:r>
              <a:rPr lang="en-US" altLang="zh-CN" dirty="0"/>
              <a:t>={'</a:t>
            </a:r>
            <a:r>
              <a:rPr lang="en-US" altLang="zh-CN" dirty="0" err="1"/>
              <a:t>male':'g','female':'m</a:t>
            </a:r>
            <a:r>
              <a:rPr lang="en-US" altLang="zh-CN" dirty="0"/>
              <a:t>'},markers=["*","o"],</a:t>
            </a:r>
            <a:r>
              <a:rPr lang="en-US" altLang="zh-CN" dirty="0" err="1"/>
              <a:t>linestyles</a:t>
            </a:r>
            <a:r>
              <a:rPr lang="en-US" altLang="zh-CN" dirty="0"/>
              <a:t>=["-","--"])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670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('train.csv')</a:t>
            </a:r>
          </a:p>
          <a:p>
            <a:r>
              <a:rPr lang="en-US" altLang="zh-CN" dirty="0" err="1"/>
              <a:t>sns.boxplot</a:t>
            </a:r>
            <a:r>
              <a:rPr lang="en-US" altLang="zh-CN" dirty="0"/>
              <a:t>(data=</a:t>
            </a:r>
            <a:r>
              <a:rPr lang="en-US" altLang="zh-CN" dirty="0" err="1"/>
              <a:t>df,orient</a:t>
            </a:r>
            <a:r>
              <a:rPr lang="en-US" altLang="zh-CN" dirty="0"/>
              <a:t>="h")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22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本讲主要介绍文件的基本概念和类型、文件的打开和关闭方法、以及在</a:t>
            </a:r>
            <a:r>
              <a:rPr lang="en-US" altLang="zh-CN" dirty="0"/>
              <a:t>Python</a:t>
            </a:r>
            <a:r>
              <a:rPr lang="zh-CN" altLang="en-US" dirty="0"/>
              <a:t>中如何使用上下文管理器设置文件的使用范围。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sns.factorplot</a:t>
            </a:r>
            <a:r>
              <a:rPr lang="en-US" altLang="zh-CN" dirty="0"/>
              <a:t>(x="</a:t>
            </a:r>
            <a:r>
              <a:rPr lang="en-US" altLang="zh-CN" dirty="0" err="1"/>
              <a:t>day",y</a:t>
            </a:r>
            <a:r>
              <a:rPr lang="en-US" altLang="zh-CN" dirty="0"/>
              <a:t>="</a:t>
            </a:r>
            <a:r>
              <a:rPr lang="en-US" altLang="zh-CN" dirty="0" err="1"/>
              <a:t>total_bill",hue</a:t>
            </a:r>
            <a:r>
              <a:rPr lang="en-US" altLang="zh-CN" dirty="0"/>
              <a:t>="</a:t>
            </a:r>
            <a:r>
              <a:rPr lang="en-US" altLang="zh-CN" dirty="0" err="1"/>
              <a:t>smoker",data</a:t>
            </a:r>
            <a:r>
              <a:rPr lang="en-US" altLang="zh-CN" dirty="0"/>
              <a:t>=df)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898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sns.factorplot</a:t>
            </a:r>
            <a:r>
              <a:rPr lang="en-US" altLang="zh-CN" dirty="0"/>
              <a:t>(x="</a:t>
            </a:r>
            <a:r>
              <a:rPr lang="en-US" altLang="zh-CN" dirty="0" err="1"/>
              <a:t>day",y</a:t>
            </a:r>
            <a:r>
              <a:rPr lang="en-US" altLang="zh-CN" dirty="0"/>
              <a:t>="</a:t>
            </a:r>
            <a:r>
              <a:rPr lang="en-US" altLang="zh-CN" dirty="0" err="1"/>
              <a:t>total_bill",hue</a:t>
            </a:r>
            <a:r>
              <a:rPr lang="en-US" altLang="zh-CN" dirty="0"/>
              <a:t>="</a:t>
            </a:r>
            <a:r>
              <a:rPr lang="en-US" altLang="zh-CN" dirty="0" err="1"/>
              <a:t>smoker",data</a:t>
            </a:r>
            <a:r>
              <a:rPr lang="en-US" altLang="zh-CN" dirty="0"/>
              <a:t>=</a:t>
            </a:r>
            <a:r>
              <a:rPr lang="en-US" altLang="zh-CN" dirty="0" err="1"/>
              <a:t>df,kind</a:t>
            </a:r>
            <a:r>
              <a:rPr lang="en-US" altLang="zh-CN" dirty="0"/>
              <a:t>="bar")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34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sns.factorplot</a:t>
            </a:r>
            <a:r>
              <a:rPr lang="en-US" altLang="zh-CN" dirty="0"/>
              <a:t>(x="</a:t>
            </a:r>
            <a:r>
              <a:rPr lang="en-US" altLang="zh-CN" dirty="0" err="1"/>
              <a:t>day",y</a:t>
            </a:r>
            <a:r>
              <a:rPr lang="en-US" altLang="zh-CN" dirty="0"/>
              <a:t>="</a:t>
            </a:r>
            <a:r>
              <a:rPr lang="en-US" altLang="zh-CN" dirty="0" err="1"/>
              <a:t>total_bill",hue</a:t>
            </a:r>
            <a:r>
              <a:rPr lang="en-US" altLang="zh-CN" dirty="0"/>
              <a:t>="</a:t>
            </a:r>
            <a:r>
              <a:rPr lang="en-US" altLang="zh-CN" dirty="0" err="1"/>
              <a:t>smoker",data</a:t>
            </a:r>
            <a:r>
              <a:rPr lang="en-US" altLang="zh-CN" dirty="0"/>
              <a:t>=</a:t>
            </a:r>
            <a:r>
              <a:rPr lang="en-US" altLang="zh-CN" dirty="0" err="1"/>
              <a:t>df,kind</a:t>
            </a:r>
            <a:r>
              <a:rPr lang="en-US" altLang="zh-CN" dirty="0"/>
              <a:t>="swarm")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924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sns.factorplot</a:t>
            </a:r>
            <a:r>
              <a:rPr lang="en-US" altLang="zh-CN" dirty="0"/>
              <a:t>(x="</a:t>
            </a:r>
            <a:r>
              <a:rPr lang="en-US" altLang="zh-CN" dirty="0" err="1"/>
              <a:t>time",y</a:t>
            </a:r>
            <a:r>
              <a:rPr lang="en-US" altLang="zh-CN" dirty="0"/>
              <a:t>="</a:t>
            </a:r>
            <a:r>
              <a:rPr lang="en-US" altLang="zh-CN" dirty="0" err="1"/>
              <a:t>total_bill",hue</a:t>
            </a:r>
            <a:r>
              <a:rPr lang="en-US" altLang="zh-CN" dirty="0"/>
              <a:t>="smoker",</a:t>
            </a:r>
          </a:p>
          <a:p>
            <a:r>
              <a:rPr lang="en-US" altLang="zh-CN" dirty="0"/>
              <a:t>               col="</a:t>
            </a:r>
            <a:r>
              <a:rPr lang="en-US" altLang="zh-CN" dirty="0" err="1"/>
              <a:t>day",data</a:t>
            </a:r>
            <a:r>
              <a:rPr lang="en-US" altLang="zh-CN" dirty="0"/>
              <a:t>=</a:t>
            </a:r>
            <a:r>
              <a:rPr lang="en-US" altLang="zh-CN" dirty="0" err="1"/>
              <a:t>df,kind</a:t>
            </a:r>
            <a:r>
              <a:rPr lang="en-US" altLang="zh-CN" dirty="0"/>
              <a:t>="</a:t>
            </a:r>
            <a:r>
              <a:rPr lang="en-US" altLang="zh-CN" dirty="0" err="1"/>
              <a:t>box",size</a:t>
            </a:r>
            <a:r>
              <a:rPr lang="en-US" altLang="zh-CN" dirty="0"/>
              <a:t>=4,aspect=0.5)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998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/>
              <a:t>g=</a:t>
            </a:r>
            <a:r>
              <a:rPr lang="en-US" altLang="zh-CN" dirty="0" err="1"/>
              <a:t>sns.FacetGrid</a:t>
            </a:r>
            <a:r>
              <a:rPr lang="en-US" altLang="zh-CN" dirty="0"/>
              <a:t>(</a:t>
            </a:r>
            <a:r>
              <a:rPr lang="en-US" altLang="zh-CN" dirty="0" err="1"/>
              <a:t>df,col</a:t>
            </a:r>
            <a:r>
              <a:rPr lang="en-US" altLang="zh-CN" dirty="0"/>
              <a:t>='time')</a:t>
            </a:r>
          </a:p>
          <a:p>
            <a:r>
              <a:rPr lang="en-US" altLang="zh-CN" dirty="0" err="1"/>
              <a:t>g.map</a:t>
            </a:r>
            <a:r>
              <a:rPr lang="en-US" altLang="zh-CN" dirty="0"/>
              <a:t>(</a:t>
            </a:r>
            <a:r>
              <a:rPr lang="en-US" altLang="zh-CN" dirty="0" err="1"/>
              <a:t>plt.hist,"tip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382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/>
              <a:t>g=</a:t>
            </a:r>
            <a:r>
              <a:rPr lang="en-US" altLang="zh-CN" dirty="0" err="1"/>
              <a:t>sns.FacetGrid</a:t>
            </a:r>
            <a:r>
              <a:rPr lang="en-US" altLang="zh-CN" dirty="0"/>
              <a:t>(</a:t>
            </a:r>
            <a:r>
              <a:rPr lang="en-US" altLang="zh-CN" dirty="0" err="1"/>
              <a:t>df,col</a:t>
            </a:r>
            <a:r>
              <a:rPr lang="en-US" altLang="zh-CN" dirty="0"/>
              <a:t>='</a:t>
            </a:r>
            <a:r>
              <a:rPr lang="en-US" altLang="zh-CN" dirty="0" err="1"/>
              <a:t>sex',hue</a:t>
            </a:r>
            <a:r>
              <a:rPr lang="en-US" altLang="zh-CN" dirty="0"/>
              <a:t>='smoker')</a:t>
            </a:r>
          </a:p>
          <a:p>
            <a:r>
              <a:rPr lang="en-US" altLang="zh-CN" dirty="0" err="1"/>
              <a:t>g.map</a:t>
            </a:r>
            <a:r>
              <a:rPr lang="en-US" altLang="zh-CN" dirty="0"/>
              <a:t>(</a:t>
            </a:r>
            <a:r>
              <a:rPr lang="en-US" altLang="zh-CN" dirty="0" err="1"/>
              <a:t>plt.scatter,"total_bill","tip",alpha</a:t>
            </a:r>
            <a:r>
              <a:rPr lang="en-US" altLang="zh-CN" dirty="0"/>
              <a:t>=0.7)</a:t>
            </a:r>
          </a:p>
          <a:p>
            <a:r>
              <a:rPr lang="en-US" altLang="zh-CN" dirty="0" err="1"/>
              <a:t>g.add_legend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0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/>
              <a:t>g=</a:t>
            </a:r>
            <a:r>
              <a:rPr lang="en-US" altLang="zh-CN" dirty="0" err="1"/>
              <a:t>sns.FacetGrid</a:t>
            </a:r>
            <a:r>
              <a:rPr lang="en-US" altLang="zh-CN" dirty="0"/>
              <a:t>(</a:t>
            </a:r>
            <a:r>
              <a:rPr lang="en-US" altLang="zh-CN" dirty="0" err="1"/>
              <a:t>df,row</a:t>
            </a:r>
            <a:r>
              <a:rPr lang="en-US" altLang="zh-CN" dirty="0"/>
              <a:t>='</a:t>
            </a:r>
            <a:r>
              <a:rPr lang="en-US" altLang="zh-CN" dirty="0" err="1"/>
              <a:t>smoker',col</a:t>
            </a:r>
            <a:r>
              <a:rPr lang="en-US" altLang="zh-CN" dirty="0"/>
              <a:t>='time',</a:t>
            </a:r>
            <a:r>
              <a:rPr lang="en-US" altLang="zh-CN" dirty="0" err="1"/>
              <a:t>margin_titles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g.map</a:t>
            </a:r>
            <a:r>
              <a:rPr lang="en-US" altLang="zh-CN" dirty="0"/>
              <a:t>(sns.</a:t>
            </a:r>
            <a:r>
              <a:rPr lang="en-US" altLang="zh-CN" dirty="0" err="1"/>
              <a:t>regplot</a:t>
            </a:r>
            <a:r>
              <a:rPr lang="en-US" altLang="zh-CN" dirty="0"/>
              <a:t>,"</a:t>
            </a:r>
            <a:r>
              <a:rPr lang="en-US" altLang="zh-CN" dirty="0" err="1"/>
              <a:t>size","total_bill",color</a:t>
            </a:r>
            <a:r>
              <a:rPr lang="en-US" altLang="zh-CN" dirty="0"/>
              <a:t>=".3",fit_reg=</a:t>
            </a:r>
            <a:r>
              <a:rPr lang="en-US" altLang="zh-CN" dirty="0" err="1"/>
              <a:t>False,x_jitter</a:t>
            </a:r>
            <a:r>
              <a:rPr lang="en-US" altLang="zh-CN" dirty="0"/>
              <a:t>=.1)</a:t>
            </a:r>
          </a:p>
          <a:p>
            <a:r>
              <a:rPr lang="en-US" altLang="zh-CN" dirty="0" err="1"/>
              <a:t>g.add_legend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/>
              <a:t>g=</a:t>
            </a:r>
            <a:r>
              <a:rPr lang="en-US" altLang="zh-CN" dirty="0" err="1"/>
              <a:t>sns.FacetGrid</a:t>
            </a:r>
            <a:r>
              <a:rPr lang="en-US" altLang="zh-CN" dirty="0"/>
              <a:t>(</a:t>
            </a:r>
            <a:r>
              <a:rPr lang="en-US" altLang="zh-CN" dirty="0" err="1"/>
              <a:t>df,row</a:t>
            </a:r>
            <a:r>
              <a:rPr lang="en-US" altLang="zh-CN" dirty="0"/>
              <a:t>='</a:t>
            </a:r>
            <a:r>
              <a:rPr lang="en-US" altLang="zh-CN" dirty="0" err="1"/>
              <a:t>smoker',col</a:t>
            </a:r>
            <a:r>
              <a:rPr lang="en-US" altLang="zh-CN" dirty="0"/>
              <a:t>='time',</a:t>
            </a:r>
            <a:r>
              <a:rPr lang="en-US" altLang="zh-CN" dirty="0" err="1"/>
              <a:t>margin_titles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g.map</a:t>
            </a:r>
            <a:r>
              <a:rPr lang="en-US" altLang="zh-CN" dirty="0"/>
              <a:t>(sns.</a:t>
            </a:r>
            <a:r>
              <a:rPr lang="en-US" altLang="zh-CN" dirty="0" err="1"/>
              <a:t>regplot</a:t>
            </a:r>
            <a:r>
              <a:rPr lang="en-US" altLang="zh-CN" dirty="0"/>
              <a:t>,"</a:t>
            </a:r>
            <a:r>
              <a:rPr lang="en-US" altLang="zh-CN" dirty="0" err="1"/>
              <a:t>size","total_bill",color</a:t>
            </a:r>
            <a:r>
              <a:rPr lang="en-US" altLang="zh-CN" dirty="0"/>
              <a:t>=".3",fit_reg=</a:t>
            </a:r>
            <a:r>
              <a:rPr lang="en-US" altLang="zh-CN" dirty="0" err="1"/>
              <a:t>True,x_jitter</a:t>
            </a:r>
            <a:r>
              <a:rPr lang="en-US" altLang="zh-CN" dirty="0"/>
              <a:t>=.1)</a:t>
            </a:r>
          </a:p>
          <a:p>
            <a:r>
              <a:rPr lang="en-US" altLang="zh-CN" dirty="0" err="1"/>
              <a:t>g.add_legend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94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/>
              <a:t>g=</a:t>
            </a:r>
            <a:r>
              <a:rPr lang="en-US" altLang="zh-CN" dirty="0" err="1"/>
              <a:t>sns.FacetGrid</a:t>
            </a:r>
            <a:r>
              <a:rPr lang="en-US" altLang="zh-CN" dirty="0"/>
              <a:t>(</a:t>
            </a:r>
            <a:r>
              <a:rPr lang="en-US" altLang="zh-CN" dirty="0" err="1"/>
              <a:t>df,col</a:t>
            </a:r>
            <a:r>
              <a:rPr lang="en-US" altLang="zh-CN" dirty="0"/>
              <a:t>='</a:t>
            </a:r>
            <a:r>
              <a:rPr lang="en-US" altLang="zh-CN" dirty="0" err="1"/>
              <a:t>day',size</a:t>
            </a:r>
            <a:r>
              <a:rPr lang="en-US" altLang="zh-CN" dirty="0"/>
              <a:t>=4,aspect=0.5)</a:t>
            </a:r>
          </a:p>
          <a:p>
            <a:r>
              <a:rPr lang="en-US" altLang="zh-CN" dirty="0" err="1"/>
              <a:t>g.map</a:t>
            </a:r>
            <a:r>
              <a:rPr lang="en-US" altLang="zh-CN" dirty="0"/>
              <a:t>(sns.</a:t>
            </a:r>
            <a:r>
              <a:rPr lang="en-US" altLang="zh-CN" dirty="0" err="1"/>
              <a:t>barplot</a:t>
            </a:r>
            <a:r>
              <a:rPr lang="en-US" altLang="zh-CN" dirty="0"/>
              <a:t>,"</a:t>
            </a:r>
            <a:r>
              <a:rPr lang="en-US" altLang="zh-CN" dirty="0" err="1"/>
              <a:t>sex","total_bill",color</a:t>
            </a:r>
            <a:r>
              <a:rPr lang="en-US" altLang="zh-CN" dirty="0"/>
              <a:t>=".6")</a:t>
            </a:r>
          </a:p>
          <a:p>
            <a:r>
              <a:rPr lang="en-US" altLang="zh-CN" dirty="0" err="1"/>
              <a:t>g.add_legend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61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from pandas import Categorical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('tips.csv')</a:t>
            </a:r>
          </a:p>
          <a:p>
            <a:r>
              <a:rPr lang="en-US" altLang="zh-CN" dirty="0" err="1"/>
              <a:t>ordered_days</a:t>
            </a:r>
            <a:r>
              <a:rPr lang="en-US" altLang="zh-CN" dirty="0"/>
              <a:t>=</a:t>
            </a:r>
            <a:r>
              <a:rPr lang="en-US" altLang="zh-CN" dirty="0" err="1"/>
              <a:t>df.day.value_counts</a:t>
            </a:r>
            <a:r>
              <a:rPr lang="en-US" altLang="zh-CN" dirty="0"/>
              <a:t>().index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ordered_days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ordered_days</a:t>
            </a:r>
            <a:r>
              <a:rPr lang="en-US" altLang="zh-CN" dirty="0"/>
              <a:t>=Categorical(['Sun', '</a:t>
            </a:r>
            <a:r>
              <a:rPr lang="en-US" altLang="zh-CN" dirty="0" err="1"/>
              <a:t>Thur</a:t>
            </a:r>
            <a:r>
              <a:rPr lang="en-US" altLang="zh-CN" dirty="0"/>
              <a:t>', '</a:t>
            </a:r>
            <a:r>
              <a:rPr lang="en-US" altLang="zh-CN" dirty="0" err="1"/>
              <a:t>Fri','Sat</a:t>
            </a:r>
            <a:r>
              <a:rPr lang="en-US" altLang="zh-CN" dirty="0"/>
              <a:t>'])</a:t>
            </a:r>
          </a:p>
          <a:p>
            <a:r>
              <a:rPr lang="en-US" altLang="zh-CN" dirty="0"/>
              <a:t>g=</a:t>
            </a:r>
            <a:r>
              <a:rPr lang="en-US" altLang="zh-CN" dirty="0" err="1"/>
              <a:t>sns.FacetGrid</a:t>
            </a:r>
            <a:r>
              <a:rPr lang="en-US" altLang="zh-CN" dirty="0"/>
              <a:t>(</a:t>
            </a:r>
            <a:r>
              <a:rPr lang="en-US" altLang="zh-CN" dirty="0" err="1"/>
              <a:t>df,row</a:t>
            </a:r>
            <a:r>
              <a:rPr lang="en-US" altLang="zh-CN" dirty="0"/>
              <a:t>='day',</a:t>
            </a:r>
            <a:r>
              <a:rPr lang="en-US" altLang="zh-CN" dirty="0" err="1"/>
              <a:t>row_order</a:t>
            </a:r>
            <a:r>
              <a:rPr lang="en-US" altLang="zh-CN" dirty="0"/>
              <a:t>=</a:t>
            </a:r>
            <a:r>
              <a:rPr lang="en-US" altLang="zh-CN" dirty="0" err="1"/>
              <a:t>ordered_days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          size=1.8,aspect=4)</a:t>
            </a:r>
          </a:p>
          <a:p>
            <a:r>
              <a:rPr lang="en-US" altLang="zh-CN" dirty="0" err="1"/>
              <a:t>g.map</a:t>
            </a:r>
            <a:r>
              <a:rPr lang="en-US" altLang="zh-CN" dirty="0"/>
              <a:t>(</a:t>
            </a:r>
            <a:r>
              <a:rPr lang="en-US" altLang="zh-CN" dirty="0" err="1"/>
              <a:t>sns.boxplot,"total_bill",color</a:t>
            </a:r>
            <a:r>
              <a:rPr lang="en-US" altLang="zh-CN" dirty="0"/>
              <a:t>=".5")</a:t>
            </a:r>
          </a:p>
          <a:p>
            <a:r>
              <a:rPr lang="en-US" altLang="zh-CN" dirty="0" err="1"/>
              <a:t>g.add_legend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77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在前面的学习中，我们总是通过键盘为程序输入数据，然后将程序处理的结果通过显示器输出。这种方法既难以实现大批量数据的高效输入和反复使用，也难以将程序的运行结果保存下来。使用文件，可以解决这些问题。</a:t>
            </a:r>
            <a:endParaRPr lang="en-US" altLang="zh-CN" dirty="0"/>
          </a:p>
          <a:p>
            <a:r>
              <a:rPr lang="zh-CN" altLang="en-US" b="1" dirty="0"/>
              <a:t>（出现</a:t>
            </a:r>
            <a:r>
              <a:rPr lang="en-US" altLang="zh-CN" b="1" dirty="0"/>
              <a:t>PPT</a:t>
            </a:r>
            <a:r>
              <a:rPr lang="zh-CN" altLang="en-US" b="1" dirty="0"/>
              <a:t>动画）</a:t>
            </a:r>
            <a:r>
              <a:rPr lang="zh-CN" altLang="en-US" dirty="0"/>
              <a:t>我们可以使用文件为程序输入数据，也可将程序的运行结果输出到文件中进行长期保存，供后期使用。从本讲开始，将为大家介绍</a:t>
            </a:r>
            <a:r>
              <a:rPr lang="en-US" altLang="zh-CN" dirty="0"/>
              <a:t>Python</a:t>
            </a:r>
            <a:r>
              <a:rPr lang="zh-CN" altLang="en-US" dirty="0"/>
              <a:t>文件操作的方法。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f,ax</a:t>
            </a:r>
            <a:r>
              <a:rPr lang="en-US" altLang="zh-CN" dirty="0"/>
              <a:t>= </a:t>
            </a:r>
            <a:r>
              <a:rPr lang="en-US" altLang="zh-CN" dirty="0" err="1"/>
              <a:t>plt.subplots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 = (10, 10))</a:t>
            </a:r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r"C</a:t>
            </a:r>
            <a:r>
              <a:rPr lang="en-US" altLang="zh-CN" dirty="0"/>
              <a:t>:\Users\Thinkpad\Desktop\note\GDP.csv")</a:t>
            </a:r>
          </a:p>
          <a:p>
            <a:r>
              <a:rPr lang="en-US" altLang="zh-CN" dirty="0"/>
              <a:t>df=</a:t>
            </a:r>
            <a:r>
              <a:rPr lang="en-US" altLang="zh-CN" dirty="0" err="1"/>
              <a:t>df.pivot</a:t>
            </a:r>
            <a:r>
              <a:rPr lang="en-US" altLang="zh-CN" dirty="0"/>
              <a:t>("</a:t>
            </a:r>
            <a:r>
              <a:rPr lang="en-US" altLang="zh-CN" dirty="0" err="1"/>
              <a:t>Country","Year","Billions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ax=</a:t>
            </a:r>
            <a:r>
              <a:rPr lang="en-US" altLang="zh-CN" dirty="0" err="1"/>
              <a:t>sns.heatmap</a:t>
            </a:r>
            <a:r>
              <a:rPr lang="en-US" altLang="zh-CN" dirty="0"/>
              <a:t>(</a:t>
            </a:r>
            <a:r>
              <a:rPr lang="en-US" altLang="zh-CN" dirty="0" err="1"/>
              <a:t>df,ax</a:t>
            </a:r>
            <a:r>
              <a:rPr lang="en-US" altLang="zh-CN" dirty="0"/>
              <a:t> = ax)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06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f,ax</a:t>
            </a:r>
            <a:r>
              <a:rPr lang="en-US" altLang="zh-CN" dirty="0"/>
              <a:t>= </a:t>
            </a:r>
            <a:r>
              <a:rPr lang="en-US" altLang="zh-CN" dirty="0" err="1"/>
              <a:t>plt.subplots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 = (10, 10))</a:t>
            </a:r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</a:t>
            </a:r>
            <a:r>
              <a:rPr lang="en-US" altLang="zh-CN" dirty="0" err="1"/>
              <a:t>whitegrid</a:t>
            </a:r>
            <a:r>
              <a:rPr lang="en-US" altLang="zh-CN" dirty="0"/>
              <a:t>')#</a:t>
            </a:r>
            <a:r>
              <a:rPr lang="zh-CN" altLang="en-US" dirty="0"/>
              <a:t>设置主题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</a:t>
            </a:r>
            <a:r>
              <a:rPr lang="en-US" altLang="zh-CN" dirty="0" err="1"/>
              <a:t>r"C</a:t>
            </a:r>
            <a:r>
              <a:rPr lang="en-US" altLang="zh-CN" dirty="0"/>
              <a:t>:\Users\Thinkpad\Desktop\note\GDP.csv")</a:t>
            </a:r>
          </a:p>
          <a:p>
            <a:r>
              <a:rPr lang="en-US" altLang="zh-CN" dirty="0"/>
              <a:t>df=</a:t>
            </a:r>
            <a:r>
              <a:rPr lang="en-US" altLang="zh-CN" dirty="0" err="1"/>
              <a:t>df.pivot</a:t>
            </a:r>
            <a:r>
              <a:rPr lang="en-US" altLang="zh-CN" dirty="0"/>
              <a:t>("</a:t>
            </a:r>
            <a:r>
              <a:rPr lang="en-US" altLang="zh-CN" dirty="0" err="1"/>
              <a:t>Country","Year","Billions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ax=</a:t>
            </a:r>
            <a:r>
              <a:rPr lang="en-US" altLang="zh-CN" dirty="0" err="1"/>
              <a:t>sns.heatmap</a:t>
            </a:r>
            <a:r>
              <a:rPr lang="en-US" altLang="zh-CN" dirty="0"/>
              <a:t>(</a:t>
            </a:r>
            <a:r>
              <a:rPr lang="en-US" altLang="zh-CN" dirty="0" err="1"/>
              <a:t>df,ax</a:t>
            </a:r>
            <a:r>
              <a:rPr lang="en-US" altLang="zh-CN" dirty="0"/>
              <a:t> = </a:t>
            </a:r>
            <a:r>
              <a:rPr lang="en-US" altLang="zh-CN" dirty="0" err="1"/>
              <a:t>ax,annot</a:t>
            </a:r>
            <a:r>
              <a:rPr lang="en-US" altLang="zh-CN" dirty="0"/>
              <a:t>=</a:t>
            </a:r>
            <a:r>
              <a:rPr lang="en-US" altLang="zh-CN" dirty="0" err="1"/>
              <a:t>True,fmt</a:t>
            </a:r>
            <a:r>
              <a:rPr lang="en-US" altLang="zh-CN" dirty="0"/>
              <a:t>=".0f",linewidths=.5,cmap="</a:t>
            </a:r>
            <a:r>
              <a:rPr lang="en-US" altLang="zh-CN" dirty="0" err="1"/>
              <a:t>YlGnBu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5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528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495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56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('ticks')#</a:t>
            </a:r>
            <a:r>
              <a:rPr lang="zh-CN" altLang="en-US" dirty="0"/>
              <a:t>设置主题风格：</a:t>
            </a:r>
            <a:r>
              <a:rPr lang="en-US" altLang="zh-CN" dirty="0" err="1"/>
              <a:t>darkgrid,whitegrid,dark,white,ticks</a:t>
            </a:r>
            <a:endParaRPr lang="en-US" altLang="zh-CN" dirty="0"/>
          </a:p>
          <a:p>
            <a:r>
              <a:rPr lang="en-US" altLang="zh-CN" dirty="0"/>
              <a:t>x=</a:t>
            </a:r>
            <a:r>
              <a:rPr lang="en-US" altLang="zh-CN" dirty="0" err="1"/>
              <a:t>np.random.normal</a:t>
            </a:r>
            <a:r>
              <a:rPr lang="en-US" altLang="zh-CN" dirty="0"/>
              <a:t>(size=100)</a:t>
            </a:r>
          </a:p>
          <a:p>
            <a:r>
              <a:rPr lang="en-US" altLang="zh-CN" dirty="0"/>
              <a:t>print(x)</a:t>
            </a:r>
          </a:p>
          <a:p>
            <a:r>
              <a:rPr lang="en-US" altLang="zh-CN" dirty="0" err="1"/>
              <a:t>sns.distplot</a:t>
            </a:r>
            <a:r>
              <a:rPr lang="en-US" altLang="zh-CN" dirty="0"/>
              <a:t>(</a:t>
            </a:r>
            <a:r>
              <a:rPr lang="en-US" altLang="zh-CN" dirty="0" err="1"/>
              <a:t>x,kde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029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reviews = </a:t>
            </a:r>
            <a:r>
              <a:rPr lang="en-US" altLang="zh-CN" dirty="0" err="1"/>
              <a:t>pd.read_csv</a:t>
            </a:r>
            <a:r>
              <a:rPr lang="en-US" altLang="zh-CN" dirty="0"/>
              <a:t>('fandango_scores.csv')</a:t>
            </a:r>
          </a:p>
          <a:p>
            <a:r>
              <a:rPr lang="en-US" altLang="zh-CN" dirty="0"/>
              <a:t>cols = ['FILM', 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norm_reviews</a:t>
            </a:r>
            <a:r>
              <a:rPr lang="en-US" altLang="zh-CN" dirty="0"/>
              <a:t> = reviews[cols]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norm_reviews</a:t>
            </a:r>
            <a:r>
              <a:rPr lang="en-US" altLang="zh-CN" dirty="0"/>
              <a:t>[:5])</a:t>
            </a:r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('ticks')#</a:t>
            </a:r>
            <a:r>
              <a:rPr lang="zh-CN" altLang="en-US" dirty="0"/>
              <a:t>设置主题风格：</a:t>
            </a:r>
            <a:r>
              <a:rPr lang="en-US" altLang="zh-CN" dirty="0" err="1"/>
              <a:t>darkgrid,whitegrid,dark,white,ticks</a:t>
            </a:r>
            <a:endParaRPr lang="en-US" altLang="zh-CN" dirty="0"/>
          </a:p>
          <a:p>
            <a:r>
              <a:rPr lang="en-US" altLang="zh-CN" dirty="0" err="1"/>
              <a:t>sns.distplot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'],</a:t>
            </a:r>
            <a:r>
              <a:rPr lang="en-US" altLang="zh-CN" dirty="0" err="1"/>
              <a:t>kde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48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('ticks')#</a:t>
            </a:r>
            <a:r>
              <a:rPr lang="zh-CN" altLang="en-US" dirty="0"/>
              <a:t>设置主题风格：</a:t>
            </a:r>
            <a:r>
              <a:rPr lang="en-US" altLang="zh-CN" dirty="0" err="1"/>
              <a:t>darkgrid,whitegrid,dark,white,ticks</a:t>
            </a:r>
            <a:endParaRPr lang="en-US" altLang="zh-CN" dirty="0"/>
          </a:p>
          <a:p>
            <a:r>
              <a:rPr lang="en-US" altLang="zh-CN" dirty="0"/>
              <a:t>x=</a:t>
            </a:r>
            <a:r>
              <a:rPr lang="en-US" altLang="zh-CN" dirty="0" err="1"/>
              <a:t>np.random.normal</a:t>
            </a:r>
            <a:r>
              <a:rPr lang="en-US" altLang="zh-CN" dirty="0"/>
              <a:t>(size=100)</a:t>
            </a:r>
          </a:p>
          <a:p>
            <a:r>
              <a:rPr lang="en-US" altLang="zh-CN" dirty="0"/>
              <a:t>print(x)</a:t>
            </a:r>
          </a:p>
          <a:p>
            <a:r>
              <a:rPr lang="en-US" altLang="zh-CN" dirty="0" err="1"/>
              <a:t>sns.distplot</a:t>
            </a:r>
            <a:r>
              <a:rPr lang="en-US" altLang="zh-CN" dirty="0"/>
              <a:t>(</a:t>
            </a:r>
            <a:r>
              <a:rPr lang="en-US" altLang="zh-CN" dirty="0" err="1"/>
              <a:t>x,bins</a:t>
            </a:r>
            <a:r>
              <a:rPr lang="en-US" altLang="zh-CN" dirty="0"/>
              <a:t>=20)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9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r>
              <a:rPr lang="en-US" altLang="zh-CN" dirty="0"/>
              <a:t>#</a:t>
            </a:r>
            <a:r>
              <a:rPr lang="zh-CN" altLang="en-US" dirty="0"/>
              <a:t>加这一句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reviews = </a:t>
            </a:r>
            <a:r>
              <a:rPr lang="en-US" altLang="zh-CN" dirty="0" err="1"/>
              <a:t>pd.read_csv</a:t>
            </a:r>
            <a:r>
              <a:rPr lang="en-US" altLang="zh-CN" dirty="0"/>
              <a:t>('fandango_scores.csv')</a:t>
            </a:r>
          </a:p>
          <a:p>
            <a:r>
              <a:rPr lang="en-US" altLang="zh-CN" dirty="0"/>
              <a:t>cols = ['FILM', 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norm_reviews</a:t>
            </a:r>
            <a:r>
              <a:rPr lang="en-US" altLang="zh-CN" dirty="0"/>
              <a:t> = reviews[cols]</a:t>
            </a:r>
          </a:p>
          <a:p>
            <a:r>
              <a:rPr lang="en-US" altLang="zh-CN" dirty="0" err="1"/>
              <a:t>sns.set_style</a:t>
            </a:r>
            <a:r>
              <a:rPr lang="en-US" altLang="zh-CN" dirty="0"/>
              <a:t>('ticks')#</a:t>
            </a:r>
            <a:r>
              <a:rPr lang="zh-CN" altLang="en-US" dirty="0"/>
              <a:t>设置主题风格：</a:t>
            </a:r>
            <a:r>
              <a:rPr lang="en-US" altLang="zh-CN" dirty="0" err="1"/>
              <a:t>darkgrid,whitegrid,dark,white,ticks</a:t>
            </a:r>
            <a:endParaRPr lang="en-US" altLang="zh-CN" dirty="0"/>
          </a:p>
          <a:p>
            <a:r>
              <a:rPr lang="en-US" altLang="zh-CN" dirty="0" err="1"/>
              <a:t>sns.distplot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'],</a:t>
            </a:r>
            <a:r>
              <a:rPr lang="en-US" altLang="zh-CN" dirty="0" err="1"/>
              <a:t>kde</a:t>
            </a:r>
            <a:r>
              <a:rPr lang="en-US" altLang="zh-CN" dirty="0"/>
              <a:t>=</a:t>
            </a:r>
            <a:r>
              <a:rPr lang="en-US" altLang="zh-CN" dirty="0" err="1"/>
              <a:t>True,bins</a:t>
            </a:r>
            <a:r>
              <a:rPr lang="en-US" altLang="zh-CN" dirty="0"/>
              <a:t>=20)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()#</a:t>
            </a:r>
            <a:r>
              <a:rPr lang="zh-CN" altLang="en-US" dirty="0"/>
              <a:t>加这一句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" y="-23054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755576" y="483518"/>
            <a:ext cx="83884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96B2454-5A77-459B-9D55-FB0C2F60A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83" y="-5759"/>
            <a:ext cx="585293" cy="705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57B8C4-D14A-4D8C-90D6-18E404EBFC5C}"/>
              </a:ext>
            </a:extLst>
          </p:cNvPr>
          <p:cNvSpPr txBox="1"/>
          <p:nvPr userDrawn="1"/>
        </p:nvSpPr>
        <p:spPr>
          <a:xfrm>
            <a:off x="0" y="4866502"/>
            <a:ext cx="914400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</a:p>
        </p:txBody>
      </p:sp>
      <p:sp>
        <p:nvSpPr>
          <p:cNvPr id="18" name="TextBox 15"/>
          <p:cNvSpPr txBox="1"/>
          <p:nvPr userDrawn="1"/>
        </p:nvSpPr>
        <p:spPr>
          <a:xfrm>
            <a:off x="8509165" y="4850368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5636323-DE92-4DA9-9C34-034E4D7583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63" y="123478"/>
            <a:ext cx="1652356" cy="317596"/>
          </a:xfrm>
          <a:prstGeom prst="rect">
            <a:avLst/>
          </a:prstGeom>
        </p:spPr>
      </p:pic>
      <p:sp>
        <p:nvSpPr>
          <p:cNvPr id="29" name="标题 28">
            <a:extLst>
              <a:ext uri="{FF2B5EF4-FFF2-40B4-BE49-F238E27FC236}">
                <a16:creationId xmlns:a16="http://schemas.microsoft.com/office/drawing/2014/main" id="{4633D6FA-4F2E-44E6-ACBB-E987A331B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305" y="51470"/>
            <a:ext cx="2304257" cy="457996"/>
          </a:xfrm>
        </p:spPr>
        <p:txBody>
          <a:bodyPr/>
          <a:lstStyle>
            <a:lvl1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点此输入标题内容</a:t>
            </a:r>
          </a:p>
        </p:txBody>
      </p:sp>
      <p:sp>
        <p:nvSpPr>
          <p:cNvPr id="31" name="内容占位符 30">
            <a:extLst>
              <a:ext uri="{FF2B5EF4-FFF2-40B4-BE49-F238E27FC236}">
                <a16:creationId xmlns:a16="http://schemas.microsoft.com/office/drawing/2014/main" id="{F327A4D1-DF97-4E5B-83E7-78B9FCB1C8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1" y="855835"/>
            <a:ext cx="8722199" cy="3967959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eaborn.pydata.org/examples/index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7" Type="http://schemas.openxmlformats.org/officeDocument/2006/relationships/image" Target="../media/image12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gif"/><Relationship Id="rId4" Type="http://schemas.openxmlformats.org/officeDocument/2006/relationships/image" Target="../media/image120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ypi.douban.com/simpl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8A47D2-9597-4A6F-9FF3-ECF4DBED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5" y="1"/>
            <a:ext cx="9144000" cy="3451280"/>
          </a:xfrm>
          <a:prstGeom prst="rect">
            <a:avLst/>
          </a:prstGeom>
          <a:effectLst>
            <a:reflection stA="50000" endA="300" endPos="38500" dir="5400000" sy="-100000" algn="bl" rotWithShape="0"/>
          </a:effectLst>
        </p:spPr>
      </p:pic>
      <p:pic>
        <p:nvPicPr>
          <p:cNvPr id="5" name="Picture 5" descr="矢量昆明理工大学校徽">
            <a:extLst>
              <a:ext uri="{FF2B5EF4-FFF2-40B4-BE49-F238E27FC236}">
                <a16:creationId xmlns:a16="http://schemas.microsoft.com/office/drawing/2014/main" id="{C8BE6BC1-9DF0-40A8-980C-AB278C24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5" y="4628052"/>
            <a:ext cx="1727969" cy="44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222D31-5E16-4EB5-BEFD-B746DF263559}"/>
              </a:ext>
            </a:extLst>
          </p:cNvPr>
          <p:cNvSpPr txBox="1"/>
          <p:nvPr/>
        </p:nvSpPr>
        <p:spPr>
          <a:xfrm>
            <a:off x="1304185" y="3507855"/>
            <a:ext cx="6535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53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Python</a:t>
            </a:r>
            <a:r>
              <a:rPr lang="zh-CN" altLang="en-US" sz="4000" dirty="0">
                <a:solidFill>
                  <a:srgbClr val="253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数据分析与机器学习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DE7446-C87D-4EEF-8CCF-11E42570A2AF}"/>
              </a:ext>
            </a:extLst>
          </p:cNvPr>
          <p:cNvSpPr txBox="1"/>
          <p:nvPr/>
        </p:nvSpPr>
        <p:spPr>
          <a:xfrm>
            <a:off x="2699794" y="432330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>
                  <a:solidFill>
                    <a:srgbClr val="005DA2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昆明理工大学计算中心</a:t>
            </a:r>
          </a:p>
        </p:txBody>
      </p:sp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C99B8-46D0-46C4-B336-B28C95D1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028EB8-F016-4040-BBE7-DC8F30BB59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35983" r="34131" b="34987"/>
          <a:stretch/>
        </p:blipFill>
        <p:spPr>
          <a:xfrm>
            <a:off x="179511" y="481288"/>
            <a:ext cx="8176073" cy="237849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D25746-5C7F-4C94-AEA6-C256948FD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58" y="2355726"/>
            <a:ext cx="3727642" cy="24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63F0B-13C0-4E04-9EC5-E4773949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单变量分析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85FF83E-A0A8-4904-8B19-00E2E88FF0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71550"/>
            <a:ext cx="8414840" cy="17281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F14862-3D3D-4EB5-82E0-617C14F7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799" y="2211710"/>
            <a:ext cx="3273021" cy="2497832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A1C37E9-CA1F-4721-9B17-1F897C5EB11F}"/>
              </a:ext>
            </a:extLst>
          </p:cNvPr>
          <p:cNvSpPr/>
          <p:nvPr/>
        </p:nvSpPr>
        <p:spPr>
          <a:xfrm>
            <a:off x="1835696" y="1995686"/>
            <a:ext cx="1064866" cy="5233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04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17CE7-BE2C-4B45-B703-D4A073D0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3FCBE8-F779-423A-BA75-DFC6B95062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63725"/>
            <a:ext cx="6413830" cy="1727289"/>
          </a:xfr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F9F4C33-A896-4C7B-B995-835F7AA217B7}"/>
              </a:ext>
            </a:extLst>
          </p:cNvPr>
          <p:cNvSpPr/>
          <p:nvPr/>
        </p:nvSpPr>
        <p:spPr>
          <a:xfrm>
            <a:off x="3635896" y="1845171"/>
            <a:ext cx="1064866" cy="5233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ABC8C-6DAB-44EB-911F-DD56B87C5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99" y="2291014"/>
            <a:ext cx="3626036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C304-805C-454D-824D-1FE2884E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核密度估计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4B91A-2FE9-46EC-B9CC-DEFC135800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460" y="636000"/>
            <a:ext cx="8722199" cy="3967959"/>
          </a:xfrm>
        </p:spPr>
        <p:txBody>
          <a:bodyPr/>
          <a:lstStyle/>
          <a:p>
            <a:r>
              <a:rPr lang="zh-CN" altLang="zh-CN" dirty="0"/>
              <a:t>密度函数不平滑，区间越大，锯齿现象严重</a:t>
            </a:r>
          </a:p>
          <a:p>
            <a:r>
              <a:rPr lang="zh-CN" altLang="zh-CN" dirty="0"/>
              <a:t>只能显示两个变量的关系</a:t>
            </a:r>
          </a:p>
          <a:p>
            <a:r>
              <a:rPr lang="zh-CN" altLang="zh-CN" dirty="0"/>
              <a:t>子区间宽度对最后的概率密度影响较大</a:t>
            </a:r>
            <a:endParaRPr lang="en-US" altLang="zh-CN" dirty="0"/>
          </a:p>
          <a:p>
            <a:r>
              <a:rPr lang="zh-CN" altLang="zh-CN" dirty="0"/>
              <a:t>核密度估计在很多机器学习算法中都会用到，比如支持向量机、</a:t>
            </a:r>
            <a:r>
              <a:rPr lang="en-US" altLang="zh-CN" dirty="0"/>
              <a:t>K</a:t>
            </a:r>
            <a:r>
              <a:rPr lang="zh-CN" altLang="zh-CN" dirty="0"/>
              <a:t>近邻，</a:t>
            </a:r>
            <a:r>
              <a:rPr lang="en-US" altLang="zh-CN" dirty="0"/>
              <a:t>K</a:t>
            </a:r>
            <a:r>
              <a:rPr lang="zh-CN" altLang="zh-CN" dirty="0"/>
              <a:t>平均等</a:t>
            </a:r>
            <a:endParaRPr lang="zh-CN" altLang="en-US" dirty="0"/>
          </a:p>
        </p:txBody>
      </p:sp>
      <p:pic>
        <p:nvPicPr>
          <p:cNvPr id="1026" name="Picture 2" descr="https://gimg2.baidu.com/image_search/src=http%3A%2F%2Fnimg.ws.126.net%2F%3Furl%3Dhttp%253A%252F%252Fdingyue.ws.126.net%252F2021%252F0427%252Fff99573bp00qs7eoq000nc000tn00akc.png%26thumbnail%3D650x2147483647%26quality%3D80%26type%3Djpg&amp;refer=http%3A%2F%2Fnimg.ws.126.net&amp;app=2002&amp;size=f9999,10000&amp;q=a80&amp;n=0&amp;g=0n&amp;fmt=jpeg?sec=1623153006&amp;t=a80f250d07d450a5ae63c9296778793b">
            <a:extLst>
              <a:ext uri="{FF2B5EF4-FFF2-40B4-BE49-F238E27FC236}">
                <a16:creationId xmlns:a16="http://schemas.microsoft.com/office/drawing/2014/main" id="{37D8E897-6365-482A-93CE-ABB320BE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0" y="2715766"/>
            <a:ext cx="5290195" cy="18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73A2CD-BEE6-49F7-A7FB-41B510BF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567628"/>
            <a:ext cx="2806644" cy="2141913"/>
          </a:xfrm>
          <a:prstGeom prst="rect">
            <a:avLst/>
          </a:prstGeom>
        </p:spPr>
      </p:pic>
      <p:sp>
        <p:nvSpPr>
          <p:cNvPr id="6" name="标注: 弯曲线形 5">
            <a:extLst>
              <a:ext uri="{FF2B5EF4-FFF2-40B4-BE49-F238E27FC236}">
                <a16:creationId xmlns:a16="http://schemas.microsoft.com/office/drawing/2014/main" id="{739BD669-5CFA-46AF-9686-F3135B0D2514}"/>
              </a:ext>
            </a:extLst>
          </p:cNvPr>
          <p:cNvSpPr/>
          <p:nvPr/>
        </p:nvSpPr>
        <p:spPr>
          <a:xfrm>
            <a:off x="5195952" y="2601513"/>
            <a:ext cx="1368152" cy="451767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核密度估计</a:t>
            </a:r>
          </a:p>
        </p:txBody>
      </p:sp>
    </p:spTree>
    <p:extLst>
      <p:ext uri="{BB962C8B-B14F-4D97-AF65-F5344CB8AC3E}">
        <p14:creationId xmlns:p14="http://schemas.microsoft.com/office/powerpoint/2010/main" val="14775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E6CF6-8836-4A56-88BB-0C930DCD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51D4DE-5CC6-49FC-935A-ED8C013AB5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观测两个变量之间的分布关系最适合用散点图。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F95D1-B99C-4D5F-BC99-39A1A77B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" y="1347614"/>
            <a:ext cx="7160323" cy="259228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AB5C5E6-F835-4499-BB29-C7449DE57FED}"/>
              </a:ext>
            </a:extLst>
          </p:cNvPr>
          <p:cNvCxnSpPr>
            <a:cxnSpLocks/>
          </p:cNvCxnSpPr>
          <p:nvPr/>
        </p:nvCxnSpPr>
        <p:spPr>
          <a:xfrm>
            <a:off x="596305" y="2859782"/>
            <a:ext cx="45517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4C37901-7EED-4982-9B20-2E1D5CA63A0A}"/>
              </a:ext>
            </a:extLst>
          </p:cNvPr>
          <p:cNvSpPr/>
          <p:nvPr/>
        </p:nvSpPr>
        <p:spPr>
          <a:xfrm>
            <a:off x="600985" y="4048785"/>
            <a:ext cx="5289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mean=[0,1]</a:t>
            </a:r>
            <a:r>
              <a:rPr lang="zh-CN" altLang="en-US" b="1" dirty="0"/>
              <a:t>分别表示</a:t>
            </a:r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y</a:t>
            </a:r>
            <a:r>
              <a:rPr lang="zh-CN" altLang="en-US" b="1" dirty="0"/>
              <a:t>的均值为</a:t>
            </a:r>
            <a:r>
              <a:rPr lang="en-US" altLang="zh-CN" b="1" dirty="0"/>
              <a:t>0</a:t>
            </a:r>
            <a:r>
              <a:rPr lang="zh-CN" altLang="en-US" b="1" dirty="0"/>
              <a:t>和</a:t>
            </a:r>
            <a:r>
              <a:rPr lang="en-US" altLang="zh-CN" b="1" dirty="0"/>
              <a:t>1.</a:t>
            </a:r>
          </a:p>
          <a:p>
            <a:r>
              <a:rPr lang="en-US" altLang="zh-CN" b="1" dirty="0" err="1"/>
              <a:t>cov</a:t>
            </a:r>
            <a:r>
              <a:rPr lang="en-US" altLang="zh-CN" b="1" dirty="0"/>
              <a:t>=[(1,.5),(.5,1)]</a:t>
            </a:r>
            <a:r>
              <a:rPr lang="zh-CN" altLang="en-US" b="1" dirty="0"/>
              <a:t>表示协方差，即</a:t>
            </a:r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y</a:t>
            </a:r>
            <a:r>
              <a:rPr lang="zh-CN" altLang="en-US" b="1" dirty="0"/>
              <a:t>的协方差为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F3951C-A925-4A07-9ADE-0DA3F98FF746}"/>
                  </a:ext>
                </a:extLst>
              </p:cNvPr>
              <p:cNvSpPr/>
              <p:nvPr/>
            </p:nvSpPr>
            <p:spPr>
              <a:xfrm>
                <a:off x="5890678" y="4053327"/>
                <a:ext cx="1367875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F3951C-A925-4A07-9ADE-0DA3F98FF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78" y="4053327"/>
                <a:ext cx="136787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0B1E6933-D173-44EF-9BB2-6B666CBA6A4C}"/>
              </a:ext>
            </a:extLst>
          </p:cNvPr>
          <p:cNvSpPr/>
          <p:nvPr/>
        </p:nvSpPr>
        <p:spPr>
          <a:xfrm>
            <a:off x="7020272" y="2614297"/>
            <a:ext cx="1008112" cy="864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65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C8AE9-AB42-4625-8EEB-3221B273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协方差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CBFB0-3E2A-4230-8C89-78BB336D88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1" y="855835"/>
            <a:ext cx="8722199" cy="3967959"/>
          </a:xfrm>
        </p:spPr>
        <p:txBody>
          <a:bodyPr>
            <a:normAutofit/>
          </a:bodyPr>
          <a:lstStyle/>
          <a:p>
            <a:r>
              <a:rPr lang="zh-CN" altLang="en-US" sz="1900" dirty="0"/>
              <a:t>协方差用于表示变量间的相互关系，变量间的相互关系一般有三种：正相关，负相关和不相关。   </a:t>
            </a:r>
            <a:endParaRPr lang="en-US" altLang="zh-CN" sz="1900" dirty="0"/>
          </a:p>
          <a:p>
            <a:r>
              <a:rPr lang="zh-CN" altLang="en-US" sz="1900" dirty="0"/>
              <a:t>正相关：假设有两个变量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，若</a:t>
            </a:r>
            <a:r>
              <a:rPr lang="en-US" altLang="zh-CN" sz="1900" dirty="0"/>
              <a:t>x</a:t>
            </a:r>
            <a:r>
              <a:rPr lang="zh-CN" altLang="en-US" sz="1900" dirty="0"/>
              <a:t>越大</a:t>
            </a:r>
            <a:r>
              <a:rPr lang="en-US" altLang="zh-CN" sz="1900" dirty="0"/>
              <a:t>y</a:t>
            </a:r>
            <a:r>
              <a:rPr lang="zh-CN" altLang="en-US" sz="1900" dirty="0"/>
              <a:t>越大，</a:t>
            </a:r>
            <a:r>
              <a:rPr lang="en-US" altLang="zh-CN" sz="1900" dirty="0"/>
              <a:t>x</a:t>
            </a:r>
            <a:r>
              <a:rPr lang="zh-CN" altLang="en-US" sz="1900" dirty="0"/>
              <a:t>越小</a:t>
            </a:r>
            <a:r>
              <a:rPr lang="en-US" altLang="zh-CN" sz="1900" dirty="0"/>
              <a:t>y</a:t>
            </a:r>
            <a:r>
              <a:rPr lang="zh-CN" altLang="en-US" sz="1900" dirty="0"/>
              <a:t>越小，则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为正相关。 </a:t>
            </a:r>
            <a:endParaRPr lang="en-US" altLang="zh-CN" sz="1900" dirty="0"/>
          </a:p>
          <a:p>
            <a:r>
              <a:rPr lang="zh-CN" altLang="en-US" sz="1900" dirty="0"/>
              <a:t>负相关：假设有两个变量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，若</a:t>
            </a:r>
            <a:r>
              <a:rPr lang="en-US" altLang="zh-CN" sz="1900" dirty="0"/>
              <a:t>x</a:t>
            </a:r>
            <a:r>
              <a:rPr lang="zh-CN" altLang="en-US" sz="1900" dirty="0"/>
              <a:t>越大</a:t>
            </a:r>
            <a:r>
              <a:rPr lang="en-US" altLang="zh-CN" sz="1900" dirty="0"/>
              <a:t>y</a:t>
            </a:r>
            <a:r>
              <a:rPr lang="zh-CN" altLang="en-US" sz="1900" dirty="0"/>
              <a:t>越小；</a:t>
            </a:r>
            <a:r>
              <a:rPr lang="en-US" altLang="zh-CN" sz="1900" dirty="0"/>
              <a:t>x</a:t>
            </a:r>
            <a:r>
              <a:rPr lang="zh-CN" altLang="en-US" sz="1900" dirty="0"/>
              <a:t>越小</a:t>
            </a:r>
            <a:r>
              <a:rPr lang="en-US" altLang="zh-CN" sz="1900" dirty="0"/>
              <a:t>y</a:t>
            </a:r>
            <a:r>
              <a:rPr lang="zh-CN" altLang="en-US" sz="1900" dirty="0"/>
              <a:t>越大则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为负相关。    </a:t>
            </a:r>
            <a:endParaRPr lang="en-US" altLang="zh-CN" sz="1900" dirty="0"/>
          </a:p>
          <a:p>
            <a:r>
              <a:rPr lang="zh-CN" altLang="en-US" sz="1900" dirty="0"/>
              <a:t>不相关：假设有两个变量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，若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变化无关联则</a:t>
            </a:r>
            <a:r>
              <a:rPr lang="en-US" altLang="zh-CN" sz="1900" dirty="0"/>
              <a:t>x</a:t>
            </a:r>
            <a:r>
              <a:rPr lang="zh-CN" altLang="en-US" sz="1900" dirty="0"/>
              <a:t>和</a:t>
            </a:r>
            <a:r>
              <a:rPr lang="en-US" altLang="zh-CN" sz="1900" dirty="0"/>
              <a:t>y</a:t>
            </a:r>
            <a:r>
              <a:rPr lang="zh-CN" altLang="en-US" sz="1900" dirty="0"/>
              <a:t>为负相关。</a:t>
            </a:r>
          </a:p>
        </p:txBody>
      </p:sp>
      <p:pic>
        <p:nvPicPr>
          <p:cNvPr id="5" name="Picture 2" descr="https://img-blog.csdn.net/2018041911293630">
            <a:extLst>
              <a:ext uri="{FF2B5EF4-FFF2-40B4-BE49-F238E27FC236}">
                <a16:creationId xmlns:a16="http://schemas.microsoft.com/office/drawing/2014/main" id="{6AC15CF6-84D3-472A-8050-AD036428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4" y="3219822"/>
            <a:ext cx="5868144" cy="6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4D4E8-5689-4ADB-BE51-8E156DC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71" y="-31978"/>
            <a:ext cx="6897009" cy="457996"/>
          </a:xfrm>
        </p:spPr>
        <p:txBody>
          <a:bodyPr>
            <a:normAutofit/>
          </a:bodyPr>
          <a:lstStyle/>
          <a:p>
            <a:r>
              <a:rPr lang="zh-CN" altLang="en-US" dirty="0"/>
              <a:t>二维直方图 </a:t>
            </a:r>
            <a:r>
              <a:rPr lang="en-US" altLang="zh-CN" dirty="0" err="1"/>
              <a:t>Hexbin</a:t>
            </a:r>
            <a:r>
              <a:rPr lang="en-US" altLang="zh-CN" dirty="0"/>
              <a:t> </a:t>
            </a:r>
            <a:r>
              <a:rPr lang="en-US" altLang="zh-CN" dirty="0" err="1"/>
              <a:t>sns.jointplot</a:t>
            </a:r>
            <a:r>
              <a:rPr lang="en-US" altLang="zh-CN" dirty="0"/>
              <a:t>(kind=‘hex’)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D5051-700E-43EA-B2B5-83AF3EE9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" y="1264166"/>
            <a:ext cx="7160323" cy="259228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A60FD93-F12C-44B5-9C9C-E2DEE2128DC6}"/>
              </a:ext>
            </a:extLst>
          </p:cNvPr>
          <p:cNvCxnSpPr>
            <a:cxnSpLocks/>
          </p:cNvCxnSpPr>
          <p:nvPr/>
        </p:nvCxnSpPr>
        <p:spPr>
          <a:xfrm>
            <a:off x="195271" y="2776334"/>
            <a:ext cx="45517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2FD438-EC7C-45C5-AA8F-66263E2BA92B}"/>
              </a:ext>
            </a:extLst>
          </p:cNvPr>
          <p:cNvCxnSpPr>
            <a:cxnSpLocks/>
          </p:cNvCxnSpPr>
          <p:nvPr/>
        </p:nvCxnSpPr>
        <p:spPr>
          <a:xfrm>
            <a:off x="210526" y="3104570"/>
            <a:ext cx="71450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2AE9A18-A2C0-4208-8179-93DB64C2B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76" y="544086"/>
            <a:ext cx="1733639" cy="337202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87A81A8-5149-45FF-A1FE-834DBB7BF481}"/>
              </a:ext>
            </a:extLst>
          </p:cNvPr>
          <p:cNvCxnSpPr>
            <a:cxnSpLocks/>
          </p:cNvCxnSpPr>
          <p:nvPr/>
        </p:nvCxnSpPr>
        <p:spPr>
          <a:xfrm>
            <a:off x="230608" y="3435846"/>
            <a:ext cx="578155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8D32A81-61EB-400A-8408-0AF38E1318F2}"/>
              </a:ext>
            </a:extLst>
          </p:cNvPr>
          <p:cNvCxnSpPr>
            <a:cxnSpLocks/>
          </p:cNvCxnSpPr>
          <p:nvPr/>
        </p:nvCxnSpPr>
        <p:spPr>
          <a:xfrm>
            <a:off x="210526" y="3795886"/>
            <a:ext cx="500954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BF2ACD7-7297-4CC1-9C10-1FDB6F6A0DB6}"/>
              </a:ext>
            </a:extLst>
          </p:cNvPr>
          <p:cNvSpPr/>
          <p:nvPr/>
        </p:nvSpPr>
        <p:spPr>
          <a:xfrm>
            <a:off x="7940617" y="420176"/>
            <a:ext cx="1188780" cy="4953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047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E0B59-7ADD-4EDD-96D1-98722688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4DCA1D-92AC-4515-9BCE-B8E628B0F5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51470"/>
            <a:ext cx="4623767" cy="4572474"/>
          </a:xfr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50609B7-9B71-4B2A-AFEB-6DE9E79A6641}"/>
              </a:ext>
            </a:extLst>
          </p:cNvPr>
          <p:cNvSpPr/>
          <p:nvPr/>
        </p:nvSpPr>
        <p:spPr>
          <a:xfrm>
            <a:off x="827584" y="51470"/>
            <a:ext cx="3960440" cy="864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7F21BC6-2D54-48E0-829A-C8C41B677771}"/>
              </a:ext>
            </a:extLst>
          </p:cNvPr>
          <p:cNvSpPr/>
          <p:nvPr/>
        </p:nvSpPr>
        <p:spPr>
          <a:xfrm rot="5400000">
            <a:off x="2807803" y="2085645"/>
            <a:ext cx="3960440" cy="864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96F033-7C45-471D-872D-21FC8E823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96882"/>
            <a:ext cx="2321076" cy="2288385"/>
          </a:xfrm>
          <a:prstGeom prst="rect">
            <a:avLst/>
          </a:prstGeom>
        </p:spPr>
      </p:pic>
      <p:sp>
        <p:nvSpPr>
          <p:cNvPr id="10" name="标注: 线形 9">
            <a:extLst>
              <a:ext uri="{FF2B5EF4-FFF2-40B4-BE49-F238E27FC236}">
                <a16:creationId xmlns:a16="http://schemas.microsoft.com/office/drawing/2014/main" id="{49C77A19-0C66-414F-92EB-2070063D312A}"/>
              </a:ext>
            </a:extLst>
          </p:cNvPr>
          <p:cNvSpPr/>
          <p:nvPr/>
        </p:nvSpPr>
        <p:spPr>
          <a:xfrm>
            <a:off x="5724128" y="280468"/>
            <a:ext cx="1224136" cy="635098"/>
          </a:xfrm>
          <a:prstGeom prst="borderCallout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200</a:t>
            </a:r>
            <a:r>
              <a:rPr lang="zh-CN" altLang="en-US" dirty="0"/>
              <a:t>组</a:t>
            </a:r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D3EF6C3A-70DE-4A13-B4FA-95BB5CD76EC9}"/>
              </a:ext>
            </a:extLst>
          </p:cNvPr>
          <p:cNvSpPr/>
          <p:nvPr/>
        </p:nvSpPr>
        <p:spPr>
          <a:xfrm>
            <a:off x="7524326" y="1563638"/>
            <a:ext cx="1224136" cy="635098"/>
          </a:xfrm>
          <a:prstGeom prst="borderCallout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5000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3670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76FD7-7726-401C-840C-B750EA73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六边蜂窝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2B4277-1030-48C2-987D-2FA1CEB113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543578"/>
            <a:ext cx="4862259" cy="152411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776C49-AD85-4B18-A029-25457BCC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87574"/>
            <a:ext cx="3489497" cy="352839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9933569-FB32-4CFE-BBEA-ACB6F2512ED5}"/>
              </a:ext>
            </a:extLst>
          </p:cNvPr>
          <p:cNvCxnSpPr>
            <a:cxnSpLocks/>
          </p:cNvCxnSpPr>
          <p:nvPr/>
        </p:nvCxnSpPr>
        <p:spPr>
          <a:xfrm>
            <a:off x="2627784" y="2067693"/>
            <a:ext cx="24482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22B1A46-E6B1-4F98-BE20-91CE1EF51325}"/>
              </a:ext>
            </a:extLst>
          </p:cNvPr>
          <p:cNvSpPr/>
          <p:nvPr/>
        </p:nvSpPr>
        <p:spPr>
          <a:xfrm>
            <a:off x="251520" y="4506292"/>
            <a:ext cx="7560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sns.set_style('darkgrid')#设置主题风格：darkgrid,whitegrid,dark,white,ticks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E44AD0B8-FBC3-493D-BF71-7EB5859509C6}"/>
              </a:ext>
            </a:extLst>
          </p:cNvPr>
          <p:cNvSpPr/>
          <p:nvPr/>
        </p:nvSpPr>
        <p:spPr>
          <a:xfrm>
            <a:off x="2987824" y="2571750"/>
            <a:ext cx="1512168" cy="369328"/>
          </a:xfrm>
          <a:prstGeom prst="borderCallout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darkgrid</a:t>
            </a:r>
            <a:r>
              <a:rPr lang="zh-CN" altLang="en-US" dirty="0"/>
              <a:t>风格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11E64-5B5B-4B0A-A775-37541F4E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190283"/>
            <a:ext cx="2281459" cy="22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80AC4C96-FAA7-4AFA-B3CB-CC00C87933E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" y="188137"/>
            <a:ext cx="9086433" cy="177165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E34320-6413-469D-89FC-34AEDCE8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86AF5E-6F00-42BD-8CD5-C2E84B536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5" y="2344161"/>
            <a:ext cx="2575247" cy="253605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9CB7CD3-ADC1-43F9-8F47-3A629D152E40}"/>
              </a:ext>
            </a:extLst>
          </p:cNvPr>
          <p:cNvCxnSpPr>
            <a:cxnSpLocks/>
          </p:cNvCxnSpPr>
          <p:nvPr/>
        </p:nvCxnSpPr>
        <p:spPr>
          <a:xfrm>
            <a:off x="5940152" y="1779662"/>
            <a:ext cx="30243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3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5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itchFamily="34" charset="0"/>
                </a:rPr>
                <a:t>04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067944" y="2176498"/>
            <a:ext cx="439248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Seaborn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19"/>
            <a:ext cx="432048" cy="432835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1" y="1274819"/>
            <a:ext cx="432833" cy="432835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5" y="1274819"/>
            <a:ext cx="432833" cy="432835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7" y="1274819"/>
            <a:ext cx="432833" cy="432835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-1" y="3943819"/>
            <a:ext cx="5724915" cy="500139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数据绘图工具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-Seaborn</a:t>
            </a:r>
            <a:endParaRPr lang="en-GB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5903F-F89A-4AC3-B65A-F9C275EA9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65" y="3795886"/>
            <a:ext cx="4069135" cy="8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8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6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6" presetClass="emph" presetSubtype="0" fill="hold" grpId="1" nodeType="withEffect"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25" grpId="0"/>
      <p:bldP spid="2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2B340-7DCF-4798-9E35-1DB430A0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C7367E3-F869-4277-A898-06A4FE287F9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470"/>
            <a:ext cx="9207921" cy="18002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6E1440-9BB7-4714-89C6-88627E698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00" y="1924638"/>
            <a:ext cx="2915529" cy="2734386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E3E7AA1-2CB7-4D1B-A031-634B30AF6A2D}"/>
              </a:ext>
            </a:extLst>
          </p:cNvPr>
          <p:cNvCxnSpPr>
            <a:cxnSpLocks/>
          </p:cNvCxnSpPr>
          <p:nvPr/>
        </p:nvCxnSpPr>
        <p:spPr>
          <a:xfrm>
            <a:off x="6012160" y="1707654"/>
            <a:ext cx="792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AE94EF2-E5FD-421E-B307-D9A478648971}"/>
              </a:ext>
            </a:extLst>
          </p:cNvPr>
          <p:cNvSpPr/>
          <p:nvPr/>
        </p:nvSpPr>
        <p:spPr>
          <a:xfrm>
            <a:off x="1187624" y="2387084"/>
            <a:ext cx="3726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F4F4F"/>
                </a:solidFill>
                <a:latin typeface="PingFang SC"/>
              </a:rPr>
              <a:t>核密度估计 </a:t>
            </a:r>
            <a:r>
              <a:rPr lang="en-US" altLang="zh-CN" b="1" dirty="0" err="1">
                <a:solidFill>
                  <a:srgbClr val="4F4F4F"/>
                </a:solidFill>
                <a:latin typeface="PingFang SC"/>
              </a:rPr>
              <a:t>sns.jointplot</a:t>
            </a:r>
            <a:r>
              <a:rPr lang="en-US" altLang="zh-CN" b="1" dirty="0">
                <a:solidFill>
                  <a:srgbClr val="4F4F4F"/>
                </a:solidFill>
                <a:latin typeface="PingFang SC"/>
              </a:rPr>
              <a:t>(kind=‘</a:t>
            </a:r>
            <a:r>
              <a:rPr lang="en-US" altLang="zh-CN" b="1" dirty="0" err="1">
                <a:solidFill>
                  <a:srgbClr val="4F4F4F"/>
                </a:solidFill>
                <a:latin typeface="PingFang SC"/>
              </a:rPr>
              <a:t>kde</a:t>
            </a:r>
            <a:r>
              <a:rPr lang="en-US" altLang="zh-CN" b="1" dirty="0">
                <a:solidFill>
                  <a:srgbClr val="4F4F4F"/>
                </a:solidFill>
                <a:latin typeface="PingFang SC"/>
              </a:rPr>
              <a:t>’)</a:t>
            </a:r>
            <a:endParaRPr lang="en-US" altLang="zh-CN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1388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786C9-B455-4414-978B-487A968A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Iris</a:t>
            </a:r>
            <a:r>
              <a:rPr lang="zh-CN" altLang="en-US" dirty="0"/>
              <a:t>鸢尾花数据集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FAA346-137F-457D-A57C-F5C774B77B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" y="578308"/>
            <a:ext cx="5048509" cy="3391074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C7A940-4527-490B-94EF-41D3A75949F6}"/>
              </a:ext>
            </a:extLst>
          </p:cNvPr>
          <p:cNvCxnSpPr>
            <a:cxnSpLocks/>
          </p:cNvCxnSpPr>
          <p:nvPr/>
        </p:nvCxnSpPr>
        <p:spPr>
          <a:xfrm>
            <a:off x="971600" y="843558"/>
            <a:ext cx="374441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https://gimg2.baidu.com/image_search/src=http%3A%2F%2Fblogcache2.artron.net%2F201505%2F18%2F293585_1431934961dD8Y.jpg&amp;refer=http%3A%2F%2Fblogcache2.artron.net&amp;app=2002&amp;size=f9999,10000&amp;q=a80&amp;n=0&amp;g=0n&amp;fmt=jpeg?sec=1623131381&amp;t=400203fca984529bb78cb6f4db86062a">
            <a:extLst>
              <a:ext uri="{FF2B5EF4-FFF2-40B4-BE49-F238E27FC236}">
                <a16:creationId xmlns:a16="http://schemas.microsoft.com/office/drawing/2014/main" id="{83D3AC1C-D193-4FF3-955C-8EFA8CBC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78308"/>
            <a:ext cx="3276798" cy="26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gimg2.baidu.com/image_search/src=http%3A%2F%2F5b0988e595225.cdn.sohucs.com%2Fq_70%2Cc_zoom%2Cw_640%2Fimages%2F20190321%2F274b6a7597f7417aa2baeaba8b8aac72.jpeg&amp;refer=http%3A%2F%2F5b0988e595225.cdn.sohucs.com&amp;app=2002&amp;size=f9999,10000&amp;q=a80&amp;n=0&amp;g=0n&amp;fmt=jpeg?sec=1623131496&amp;t=d82e10a926d4f12a87aab148ce78896c">
            <a:extLst>
              <a:ext uri="{FF2B5EF4-FFF2-40B4-BE49-F238E27FC236}">
                <a16:creationId xmlns:a16="http://schemas.microsoft.com/office/drawing/2014/main" id="{0A1CDA96-D21A-43FB-A7EA-F440C0622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"/>
          <a:stretch/>
        </p:blipFill>
        <p:spPr bwMode="auto">
          <a:xfrm>
            <a:off x="6123911" y="3192955"/>
            <a:ext cx="2448272" cy="19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93F22B-D9C8-4359-B77C-42B6E858F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1" y="4038224"/>
            <a:ext cx="4445460" cy="8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001CA8-2ED1-4C0B-96C3-DED5CB4B91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8"/>
          <a:stretch/>
        </p:blipFill>
        <p:spPr>
          <a:xfrm>
            <a:off x="0" y="680024"/>
            <a:ext cx="3397017" cy="766141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AE03FBC-F159-492E-801F-89F4BB70C8B8}"/>
              </a:ext>
            </a:extLst>
          </p:cNvPr>
          <p:cNvCxnSpPr>
            <a:cxnSpLocks/>
          </p:cNvCxnSpPr>
          <p:nvPr/>
        </p:nvCxnSpPr>
        <p:spPr>
          <a:xfrm>
            <a:off x="25427" y="1275606"/>
            <a:ext cx="33224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D062A9-96D3-4E2A-90B4-61EF24F7F231}"/>
              </a:ext>
            </a:extLst>
          </p:cNvPr>
          <p:cNvCxnSpPr>
            <a:cxnSpLocks/>
          </p:cNvCxnSpPr>
          <p:nvPr/>
        </p:nvCxnSpPr>
        <p:spPr>
          <a:xfrm flipV="1">
            <a:off x="25427" y="1446166"/>
            <a:ext cx="2458341" cy="100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0414599F-AF18-4E2D-80F9-782125AF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1470"/>
            <a:ext cx="5765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D06888E4-4287-4945-91BE-0880E34D635C}"/>
              </a:ext>
            </a:extLst>
          </p:cNvPr>
          <p:cNvSpPr/>
          <p:nvPr/>
        </p:nvSpPr>
        <p:spPr>
          <a:xfrm rot="5400000">
            <a:off x="8676457" y="2139705"/>
            <a:ext cx="720079" cy="864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A8DDDE6-D560-486D-90A1-D9F1F68185D2}"/>
              </a:ext>
            </a:extLst>
          </p:cNvPr>
          <p:cNvSpPr/>
          <p:nvPr/>
        </p:nvSpPr>
        <p:spPr>
          <a:xfrm>
            <a:off x="3851920" y="5020022"/>
            <a:ext cx="4392488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AB038F5-DFF9-4311-9F2F-4A4E29723F34}"/>
              </a:ext>
            </a:extLst>
          </p:cNvPr>
          <p:cNvSpPr/>
          <p:nvPr/>
        </p:nvSpPr>
        <p:spPr>
          <a:xfrm>
            <a:off x="3373290" y="419796"/>
            <a:ext cx="262605" cy="42921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888682-5126-4131-BFC8-76AC0E49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5487863" cy="45799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数据集中变量间关系可视化 </a:t>
            </a:r>
            <a:r>
              <a:rPr lang="en-US" altLang="zh-CN" dirty="0" err="1"/>
              <a:t>sns.pairplot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0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E5132-4CA1-46FE-9168-5CDCE35D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pairplot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C8A82-3302-4C23-9E38-4CFD0E9279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1" y="855835"/>
            <a:ext cx="3888431" cy="1283867"/>
          </a:xfrm>
        </p:spPr>
        <p:txBody>
          <a:bodyPr>
            <a:normAutofit/>
          </a:bodyPr>
          <a:lstStyle/>
          <a:p>
            <a:r>
              <a:rPr lang="en-US" altLang="zh-CN" sz="1500" dirty="0"/>
              <a:t>kind</a:t>
            </a:r>
            <a:r>
              <a:rPr lang="zh-CN" altLang="en-US" sz="1500" dirty="0"/>
              <a:t>：用于控制非对角线上的图的类型，可选</a:t>
            </a:r>
            <a:r>
              <a:rPr lang="en-US" altLang="zh-CN" sz="1500" dirty="0"/>
              <a:t>"scatter"</a:t>
            </a:r>
            <a:r>
              <a:rPr lang="zh-CN" altLang="en-US" sz="1500" dirty="0"/>
              <a:t>与</a:t>
            </a:r>
            <a:r>
              <a:rPr lang="en-US" altLang="zh-CN" sz="1500" dirty="0"/>
              <a:t>"reg"</a:t>
            </a:r>
          </a:p>
          <a:p>
            <a:r>
              <a:rPr lang="en-US" altLang="zh-CN" sz="1500" dirty="0" err="1"/>
              <a:t>diag_kind</a:t>
            </a:r>
            <a:r>
              <a:rPr lang="zh-CN" altLang="en-US" sz="1500" dirty="0"/>
              <a:t>：控制对角线上的图的类型，可选</a:t>
            </a:r>
            <a:r>
              <a:rPr lang="en-US" altLang="zh-CN" sz="1500" dirty="0"/>
              <a:t>"hist"</a:t>
            </a:r>
            <a:r>
              <a:rPr lang="zh-CN" altLang="en-US" sz="1500" dirty="0"/>
              <a:t>与</a:t>
            </a:r>
            <a:r>
              <a:rPr lang="en-US" altLang="zh-CN" sz="1500" dirty="0"/>
              <a:t>"</a:t>
            </a:r>
            <a:r>
              <a:rPr lang="en-US" altLang="zh-CN" sz="1500" dirty="0" err="1"/>
              <a:t>kde</a:t>
            </a:r>
            <a:r>
              <a:rPr lang="en-US" altLang="zh-CN" sz="1500" dirty="0"/>
              <a:t>"</a:t>
            </a:r>
            <a:endParaRPr lang="zh-CN" altLang="en-US" sz="15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47BCB7D-66F3-4CCF-AB34-8F4FF0D5781E}"/>
              </a:ext>
            </a:extLst>
          </p:cNvPr>
          <p:cNvCxnSpPr>
            <a:cxnSpLocks/>
          </p:cNvCxnSpPr>
          <p:nvPr/>
        </p:nvCxnSpPr>
        <p:spPr>
          <a:xfrm flipV="1">
            <a:off x="3059832" y="4777890"/>
            <a:ext cx="3096344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48869CE-DF8D-41EA-997F-924512DB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1"/>
          <a:stretch/>
        </p:blipFill>
        <p:spPr>
          <a:xfrm>
            <a:off x="30325" y="3795890"/>
            <a:ext cx="6320536" cy="93609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43A2AF3E-8651-4C5E-B2B6-A18367A0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76" y="-24843"/>
            <a:ext cx="4935999" cy="44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C6D35-7DD1-45FD-8EB1-7AB58A98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regplot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FEE9BF-E136-48F0-B5B3-80E41B680E4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71550"/>
            <a:ext cx="5467631" cy="876345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3ECA8DD-D09D-4C11-926A-03E64029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007" y="1707654"/>
            <a:ext cx="4680520" cy="317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DD7A6D-EFAF-4FE4-B202-ADA5F48C90E9}"/>
              </a:ext>
            </a:extLst>
          </p:cNvPr>
          <p:cNvCxnSpPr>
            <a:cxnSpLocks/>
          </p:cNvCxnSpPr>
          <p:nvPr/>
        </p:nvCxnSpPr>
        <p:spPr>
          <a:xfrm>
            <a:off x="1043608" y="1647895"/>
            <a:ext cx="44644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69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963E-F161-40E2-B2F4-D32769B7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regplot</a:t>
            </a:r>
            <a:r>
              <a:rPr lang="zh-CN" altLang="en-US" dirty="0"/>
              <a:t>更多数据集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D8B9E4-4E8C-4305-AB52-24866E0B40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9542"/>
            <a:ext cx="4888155" cy="165618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17988B-990B-4985-BAB1-4EB219943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09466"/>
            <a:ext cx="3848298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78EF9-C4AD-451E-92C1-9117F3C8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27C774-FFC6-44A1-A005-F8D7AE42CC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66"/>
            <a:ext cx="5627538" cy="178522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4697627-70BC-48CF-9E87-9B813908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" y="1820986"/>
            <a:ext cx="4130576" cy="28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7B202C4-F29C-427D-A39C-061BC4552533}"/>
              </a:ext>
            </a:extLst>
          </p:cNvPr>
          <p:cNvCxnSpPr>
            <a:cxnSpLocks/>
          </p:cNvCxnSpPr>
          <p:nvPr/>
        </p:nvCxnSpPr>
        <p:spPr>
          <a:xfrm>
            <a:off x="4283968" y="1563638"/>
            <a:ext cx="116470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72F47263-7EC5-4C24-BD7B-9E1BEBE7C928}"/>
              </a:ext>
            </a:extLst>
          </p:cNvPr>
          <p:cNvSpPr/>
          <p:nvPr/>
        </p:nvSpPr>
        <p:spPr>
          <a:xfrm>
            <a:off x="4822401" y="3127844"/>
            <a:ext cx="4195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4F4F4F"/>
                </a:solidFill>
                <a:latin typeface="PingFang SC"/>
              </a:rPr>
              <a:t>sns.stripplot</a:t>
            </a:r>
            <a:r>
              <a:rPr lang="en-US" altLang="zh-CN" sz="2400" b="1" dirty="0">
                <a:solidFill>
                  <a:srgbClr val="4F4F4F"/>
                </a:solidFill>
                <a:latin typeface="PingFang SC"/>
              </a:rPr>
              <a:t>() </a:t>
            </a:r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数据点会重叠？</a:t>
            </a:r>
            <a:endParaRPr lang="zh-CN" altLang="en-US" sz="24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D9C7D9-8A49-4389-BCB9-EB02A6D45A37}"/>
              </a:ext>
            </a:extLst>
          </p:cNvPr>
          <p:cNvSpPr/>
          <p:nvPr/>
        </p:nvSpPr>
        <p:spPr>
          <a:xfrm>
            <a:off x="4866320" y="2294751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类别散布图</a:t>
            </a:r>
            <a:endParaRPr lang="zh-CN" altLang="en-US" sz="24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5211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FD89D-9963-4B95-8F44-A1B8748D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stripplot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5B39E7-032B-4FB6-A690-6617D4F1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07332"/>
            <a:ext cx="3619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F6BAE7-E1D4-40FA-8A1C-EBB6B293E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4443"/>
            <a:ext cx="5904656" cy="1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7475A-0D8D-437A-AFF0-859CBEA1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swarmplot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E9689A-4436-412A-8F0E-1C2967AB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44" y="2362324"/>
            <a:ext cx="3619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5ABCF0-871B-4B3A-93B3-6AA23C998BA3}"/>
              </a:ext>
            </a:extLst>
          </p:cNvPr>
          <p:cNvSpPr/>
          <p:nvPr/>
        </p:nvSpPr>
        <p:spPr>
          <a:xfrm>
            <a:off x="4572000" y="260212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err="1">
                <a:solidFill>
                  <a:srgbClr val="4F4F4F"/>
                </a:solidFill>
                <a:latin typeface="PingFang SC"/>
              </a:rPr>
              <a:t>sns.swarmplot</a:t>
            </a:r>
            <a:r>
              <a:rPr lang="en-US" altLang="zh-CN" sz="2400" b="1" dirty="0">
                <a:solidFill>
                  <a:srgbClr val="4F4F4F"/>
                </a:solidFill>
                <a:latin typeface="PingFang SC"/>
              </a:rPr>
              <a:t>() </a:t>
            </a:r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数据点避免重叠</a:t>
            </a:r>
            <a:endParaRPr lang="en-US" altLang="zh-CN" sz="2400" b="1" dirty="0">
              <a:solidFill>
                <a:srgbClr val="4F4F4F"/>
              </a:solidFill>
              <a:latin typeface="PingFang SC"/>
            </a:endParaRPr>
          </a:p>
          <a:p>
            <a:r>
              <a:rPr lang="en-US" altLang="zh-CN" sz="2400" b="1" dirty="0">
                <a:solidFill>
                  <a:srgbClr val="4F4F4F"/>
                </a:solidFill>
                <a:latin typeface="PingFang SC"/>
              </a:rPr>
              <a:t>hue</a:t>
            </a:r>
            <a:r>
              <a:rPr lang="zh-CN" altLang="en-US" sz="2400" b="1" dirty="0">
                <a:solidFill>
                  <a:srgbClr val="4F4F4F"/>
                </a:solidFill>
                <a:latin typeface="PingFang SC"/>
              </a:rPr>
              <a:t>指定子类别</a:t>
            </a:r>
            <a:endParaRPr lang="zh-CN" altLang="en-US" sz="24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99BCD00-161B-4E2E-837E-7AABDA70AE8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4" y="509466"/>
            <a:ext cx="5794633" cy="1774252"/>
          </a:xfrm>
        </p:spPr>
      </p:pic>
    </p:spTree>
    <p:extLst>
      <p:ext uri="{BB962C8B-B14F-4D97-AF65-F5344CB8AC3E}">
        <p14:creationId xmlns:p14="http://schemas.microsoft.com/office/powerpoint/2010/main" val="12108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2FBCB-DC17-493E-8FE4-ECDED6BC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kdeplot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C52D9C6-3B55-44D5-9808-2562A952848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" y="627534"/>
            <a:ext cx="9059524" cy="2088232"/>
          </a:xfr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2591EB8-31FA-4C13-8D2C-AC1254C0772E}"/>
              </a:ext>
            </a:extLst>
          </p:cNvPr>
          <p:cNvSpPr/>
          <p:nvPr/>
        </p:nvSpPr>
        <p:spPr>
          <a:xfrm>
            <a:off x="-180528" y="1275605"/>
            <a:ext cx="3816424" cy="9361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4195F90-13F1-4BC9-8010-417F2D8FD197}"/>
              </a:ext>
            </a:extLst>
          </p:cNvPr>
          <p:cNvSpPr/>
          <p:nvPr/>
        </p:nvSpPr>
        <p:spPr>
          <a:xfrm>
            <a:off x="-180528" y="2371627"/>
            <a:ext cx="7560840" cy="3441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9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539553" y="524823"/>
            <a:ext cx="1745196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本讲提纲</a:t>
            </a:r>
            <a:endParaRPr lang="en-GB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3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39753" y="1712770"/>
            <a:ext cx="894259" cy="523220"/>
            <a:chOff x="2215144" y="927951"/>
            <a:chExt cx="1244730" cy="959254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95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01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39753" y="2392384"/>
            <a:ext cx="894259" cy="523220"/>
            <a:chOff x="2215144" y="1952311"/>
            <a:chExt cx="1244730" cy="959257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95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339753" y="3094233"/>
            <a:ext cx="894259" cy="523220"/>
            <a:chOff x="2215144" y="3018134"/>
            <a:chExt cx="1244730" cy="959253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018134"/>
              <a:ext cx="1066799" cy="95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03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339753" y="3776722"/>
            <a:ext cx="894259" cy="523220"/>
            <a:chOff x="2215144" y="4047039"/>
            <a:chExt cx="1244730" cy="959254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56" name="文本框 12"/>
            <p:cNvSpPr txBox="1"/>
            <p:nvPr/>
          </p:nvSpPr>
          <p:spPr>
            <a:xfrm>
              <a:off x="2393075" y="4047039"/>
              <a:ext cx="1066799" cy="95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019005" y="1726081"/>
            <a:ext cx="3857251" cy="459690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7" y="1036090"/>
              <a:ext cx="2827148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Seaborn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019005" y="2420233"/>
            <a:ext cx="4203802" cy="459690"/>
            <a:chOff x="4315150" y="1647579"/>
            <a:chExt cx="4203801" cy="540057"/>
          </a:xfrm>
        </p:grpSpPr>
        <p:sp>
          <p:nvSpPr>
            <p:cNvPr id="64" name="矩形 63"/>
            <p:cNvSpPr/>
            <p:nvPr/>
          </p:nvSpPr>
          <p:spPr>
            <a:xfrm>
              <a:off x="4441192" y="1746110"/>
              <a:ext cx="4077759" cy="406784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单变量分析：直方图，核密度估计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019005" y="3114384"/>
            <a:ext cx="3857251" cy="459690"/>
            <a:chOff x="4315150" y="2341731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1197" y="2424395"/>
              <a:ext cx="2827146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双变量分析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19005" y="3808537"/>
            <a:ext cx="3857251" cy="459690"/>
            <a:chOff x="4315150" y="3035884"/>
            <a:chExt cx="3857250" cy="540057"/>
          </a:xfrm>
        </p:grpSpPr>
        <p:sp>
          <p:nvSpPr>
            <p:cNvPr id="70" name="矩形 69"/>
            <p:cNvSpPr/>
            <p:nvPr/>
          </p:nvSpPr>
          <p:spPr>
            <a:xfrm>
              <a:off x="4841197" y="3118548"/>
              <a:ext cx="2827148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多变量分析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956376" y="490833"/>
            <a:ext cx="432048" cy="432835"/>
            <a:chOff x="6084168" y="1274820"/>
            <a:chExt cx="432048" cy="432834"/>
          </a:xfrm>
        </p:grpSpPr>
        <p:sp>
          <p:nvSpPr>
            <p:cNvPr id="35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60232" y="491226"/>
            <a:ext cx="432048" cy="432048"/>
            <a:chOff x="4788024" y="1275213"/>
            <a:chExt cx="432048" cy="432048"/>
          </a:xfrm>
        </p:grpSpPr>
        <p:sp>
          <p:nvSpPr>
            <p:cNvPr id="3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8305" y="490833"/>
            <a:ext cx="432833" cy="432835"/>
            <a:chOff x="5436096" y="1274820"/>
            <a:chExt cx="432833" cy="432834"/>
          </a:xfrm>
        </p:grpSpPr>
        <p:sp>
          <p:nvSpPr>
            <p:cNvPr id="4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64089" y="490833"/>
            <a:ext cx="432833" cy="432835"/>
            <a:chOff x="3491880" y="1274820"/>
            <a:chExt cx="432833" cy="432834"/>
          </a:xfrm>
        </p:grpSpPr>
        <p:sp>
          <p:nvSpPr>
            <p:cNvPr id="75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12161" y="490833"/>
            <a:ext cx="432833" cy="432835"/>
            <a:chOff x="4139952" y="1274820"/>
            <a:chExt cx="432833" cy="432834"/>
          </a:xfrm>
        </p:grpSpPr>
        <p:sp>
          <p:nvSpPr>
            <p:cNvPr id="78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4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9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23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28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33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38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C4DF0-3F10-4D07-B5EE-CDED7F9B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71759-C605-4AF9-BA48-118483CDCF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D9CF7-3FE0-4350-91C9-DD1ACF1CF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3478"/>
            <a:ext cx="57721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注: 线形 6">
            <a:extLst>
              <a:ext uri="{FF2B5EF4-FFF2-40B4-BE49-F238E27FC236}">
                <a16:creationId xmlns:a16="http://schemas.microsoft.com/office/drawing/2014/main" id="{D06DA440-8D04-48D4-8F88-6AD9AA48FC1A}"/>
              </a:ext>
            </a:extLst>
          </p:cNvPr>
          <p:cNvSpPr/>
          <p:nvPr/>
        </p:nvSpPr>
        <p:spPr>
          <a:xfrm>
            <a:off x="7596336" y="1563638"/>
            <a:ext cx="1224136" cy="635098"/>
          </a:xfrm>
          <a:prstGeom prst="borderCallout1">
            <a:avLst>
              <a:gd name="adj1" fmla="val 18750"/>
              <a:gd name="adj2" fmla="val -8333"/>
              <a:gd name="adj3" fmla="val 120313"/>
              <a:gd name="adj4" fmla="val -580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setosa</a:t>
            </a:r>
            <a:endParaRPr lang="zh-CN" altLang="en-US" dirty="0"/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4D555C8E-BBCC-4AF1-83C7-9620B4E466EB}"/>
              </a:ext>
            </a:extLst>
          </p:cNvPr>
          <p:cNvSpPr/>
          <p:nvPr/>
        </p:nvSpPr>
        <p:spPr>
          <a:xfrm>
            <a:off x="5076056" y="316390"/>
            <a:ext cx="1224136" cy="635098"/>
          </a:xfrm>
          <a:prstGeom prst="borderCallout1">
            <a:avLst>
              <a:gd name="adj1" fmla="val 18750"/>
              <a:gd name="adj2" fmla="val -8333"/>
              <a:gd name="adj3" fmla="val 120313"/>
              <a:gd name="adj4" fmla="val -580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viginica</a:t>
            </a:r>
            <a:endParaRPr lang="zh-CN" altLang="en-US" dirty="0"/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E83D025A-70F4-4DF9-9DF0-DF10F4061888}"/>
              </a:ext>
            </a:extLst>
          </p:cNvPr>
          <p:cNvSpPr/>
          <p:nvPr/>
        </p:nvSpPr>
        <p:spPr>
          <a:xfrm>
            <a:off x="6948264" y="3075806"/>
            <a:ext cx="1966247" cy="635098"/>
          </a:xfrm>
          <a:prstGeom prst="borderCallout1">
            <a:avLst>
              <a:gd name="adj1" fmla="val 18750"/>
              <a:gd name="adj2" fmla="val -8333"/>
              <a:gd name="adj3" fmla="val 120313"/>
              <a:gd name="adj4" fmla="val -580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Shadelowest</a:t>
            </a:r>
            <a:r>
              <a:rPr lang="en-US" altLang="zh-CN" dirty="0"/>
              <a:t>=True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3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2AE1C-3EA3-4FC0-BB32-66D479D6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箱型图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83B50B-C553-4DCE-9C38-D8342AF99E4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5" y="699542"/>
            <a:ext cx="5321573" cy="1320868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B4F7A20-F254-46D3-9607-DB293123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027255"/>
            <a:ext cx="5222925" cy="282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D9B609D-8AE3-4966-B67A-DE57C0E5C1B3}"/>
              </a:ext>
            </a:extLst>
          </p:cNvPr>
          <p:cNvCxnSpPr>
            <a:cxnSpLocks/>
          </p:cNvCxnSpPr>
          <p:nvPr/>
        </p:nvCxnSpPr>
        <p:spPr>
          <a:xfrm>
            <a:off x="827584" y="1707654"/>
            <a:ext cx="21602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853717E-AD43-4FEB-8C14-BA355A8C0EDB}"/>
              </a:ext>
            </a:extLst>
          </p:cNvPr>
          <p:cNvCxnSpPr>
            <a:cxnSpLocks/>
          </p:cNvCxnSpPr>
          <p:nvPr/>
        </p:nvCxnSpPr>
        <p:spPr>
          <a:xfrm>
            <a:off x="239775" y="1851670"/>
            <a:ext cx="532157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8FE9BC-8A71-4633-9A41-AE5753DB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03799"/>
            <a:ext cx="3191350" cy="17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注: 线形 7">
            <a:extLst>
              <a:ext uri="{FF2B5EF4-FFF2-40B4-BE49-F238E27FC236}">
                <a16:creationId xmlns:a16="http://schemas.microsoft.com/office/drawing/2014/main" id="{A3A7DBB5-BEA4-48B5-93ED-08D440591244}"/>
              </a:ext>
            </a:extLst>
          </p:cNvPr>
          <p:cNvSpPr/>
          <p:nvPr/>
        </p:nvSpPr>
        <p:spPr>
          <a:xfrm>
            <a:off x="1504669" y="2321716"/>
            <a:ext cx="1512168" cy="369328"/>
          </a:xfrm>
          <a:prstGeom prst="borderCallout1">
            <a:avLst>
              <a:gd name="adj1" fmla="val 18750"/>
              <a:gd name="adj2" fmla="val -8333"/>
              <a:gd name="adj3" fmla="val 185858"/>
              <a:gd name="adj4" fmla="val -265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darkgrid</a:t>
            </a:r>
            <a:r>
              <a:rPr lang="zh-CN" altLang="en-US" dirty="0"/>
              <a:t>风格</a:t>
            </a:r>
          </a:p>
        </p:txBody>
      </p:sp>
    </p:spTree>
    <p:extLst>
      <p:ext uri="{BB962C8B-B14F-4D97-AF65-F5344CB8AC3E}">
        <p14:creationId xmlns:p14="http://schemas.microsoft.com/office/powerpoint/2010/main" val="120872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ADD70-71E1-4CD4-978F-8135ED6C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729807-D0BC-48B9-BB86-82F8409FD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1"/>
          <a:stretch/>
        </p:blipFill>
        <p:spPr bwMode="auto">
          <a:xfrm>
            <a:off x="170280" y="195486"/>
            <a:ext cx="407413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注: 线形 4">
            <a:extLst>
              <a:ext uri="{FF2B5EF4-FFF2-40B4-BE49-F238E27FC236}">
                <a16:creationId xmlns:a16="http://schemas.microsoft.com/office/drawing/2014/main" id="{4B05D6BD-D302-4EEB-A89B-1110E5803FF8}"/>
              </a:ext>
            </a:extLst>
          </p:cNvPr>
          <p:cNvSpPr/>
          <p:nvPr/>
        </p:nvSpPr>
        <p:spPr>
          <a:xfrm>
            <a:off x="4512008" y="3700025"/>
            <a:ext cx="1613296" cy="288032"/>
          </a:xfrm>
          <a:prstGeom prst="borderCallout1">
            <a:avLst>
              <a:gd name="adj1" fmla="val 18750"/>
              <a:gd name="adj2" fmla="val -8333"/>
              <a:gd name="adj3" fmla="val -103635"/>
              <a:gd name="adj4" fmla="val -67865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最低值</a:t>
            </a:r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DCAE9FAD-1309-4549-A746-2E8330DB2FC2}"/>
              </a:ext>
            </a:extLst>
          </p:cNvPr>
          <p:cNvSpPr/>
          <p:nvPr/>
        </p:nvSpPr>
        <p:spPr>
          <a:xfrm>
            <a:off x="4499992" y="1377434"/>
            <a:ext cx="1635340" cy="281747"/>
          </a:xfrm>
          <a:prstGeom prst="borderCallout1">
            <a:avLst>
              <a:gd name="adj1" fmla="val 18750"/>
              <a:gd name="adj2" fmla="val -8333"/>
              <a:gd name="adj3" fmla="val 95703"/>
              <a:gd name="adj4" fmla="val -66128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最高值</a:t>
            </a:r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16C61049-0081-4EDF-A7ED-5FA1992C7956}"/>
              </a:ext>
            </a:extLst>
          </p:cNvPr>
          <p:cNvSpPr/>
          <p:nvPr/>
        </p:nvSpPr>
        <p:spPr>
          <a:xfrm>
            <a:off x="4489964" y="2535661"/>
            <a:ext cx="1666212" cy="281747"/>
          </a:xfrm>
          <a:prstGeom prst="borderCallout1">
            <a:avLst>
              <a:gd name="adj1" fmla="val 18750"/>
              <a:gd name="adj2" fmla="val -8333"/>
              <a:gd name="adj3" fmla="val 18814"/>
              <a:gd name="adj4" fmla="val -3663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中位数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4C9FD6EE-106A-48E7-AB26-23FC551965A2}"/>
              </a:ext>
            </a:extLst>
          </p:cNvPr>
          <p:cNvSpPr/>
          <p:nvPr/>
        </p:nvSpPr>
        <p:spPr>
          <a:xfrm>
            <a:off x="4489964" y="3045761"/>
            <a:ext cx="1635340" cy="288032"/>
          </a:xfrm>
          <a:prstGeom prst="borderCallout1">
            <a:avLst>
              <a:gd name="adj1" fmla="val 18750"/>
              <a:gd name="adj2" fmla="val -8333"/>
              <a:gd name="adj3" fmla="val -44680"/>
              <a:gd name="adj4" fmla="val -24456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下四分位数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036EBCE1-8B14-4F3D-9CA7-6E6171D3C1CF}"/>
              </a:ext>
            </a:extLst>
          </p:cNvPr>
          <p:cNvSpPr/>
          <p:nvPr/>
        </p:nvSpPr>
        <p:spPr>
          <a:xfrm>
            <a:off x="4520836" y="1899732"/>
            <a:ext cx="1635340" cy="288032"/>
          </a:xfrm>
          <a:prstGeom prst="borderCallout1">
            <a:avLst>
              <a:gd name="adj1" fmla="val 18750"/>
              <a:gd name="adj2" fmla="val -8333"/>
              <a:gd name="adj3" fmla="val 140277"/>
              <a:gd name="adj4" fmla="val -40015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上四分位数</a:t>
            </a:r>
          </a:p>
        </p:txBody>
      </p:sp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51D939A2-15C4-43F7-B432-498A055A4222}"/>
              </a:ext>
            </a:extLst>
          </p:cNvPr>
          <p:cNvSpPr/>
          <p:nvPr/>
        </p:nvSpPr>
        <p:spPr>
          <a:xfrm>
            <a:off x="4506023" y="4210273"/>
            <a:ext cx="1635340" cy="288032"/>
          </a:xfrm>
          <a:prstGeom prst="borderCallout1">
            <a:avLst>
              <a:gd name="adj1" fmla="val 18750"/>
              <a:gd name="adj2" fmla="val -8333"/>
              <a:gd name="adj3" fmla="val -108172"/>
              <a:gd name="adj4" fmla="val -53143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异常值</a:t>
            </a:r>
          </a:p>
        </p:txBody>
      </p:sp>
    </p:spTree>
    <p:extLst>
      <p:ext uri="{BB962C8B-B14F-4D97-AF65-F5344CB8AC3E}">
        <p14:creationId xmlns:p14="http://schemas.microsoft.com/office/powerpoint/2010/main" val="32561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5DD62082-7121-496A-9C58-24747B50807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411510"/>
            <a:ext cx="8922111" cy="2954912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543811-5CB6-45E2-A5F9-8E926A18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小提琴图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386F9E-B144-4657-9922-7726695A8B35}"/>
              </a:ext>
            </a:extLst>
          </p:cNvPr>
          <p:cNvCxnSpPr>
            <a:cxnSpLocks/>
          </p:cNvCxnSpPr>
          <p:nvPr/>
        </p:nvCxnSpPr>
        <p:spPr>
          <a:xfrm>
            <a:off x="107504" y="1947531"/>
            <a:ext cx="60486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F4E36F-6E38-40C0-BAC4-DA6F6F1FC6D7}"/>
              </a:ext>
            </a:extLst>
          </p:cNvPr>
          <p:cNvCxnSpPr>
            <a:cxnSpLocks/>
          </p:cNvCxnSpPr>
          <p:nvPr/>
        </p:nvCxnSpPr>
        <p:spPr>
          <a:xfrm>
            <a:off x="108835" y="2179441"/>
            <a:ext cx="23749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511ADEA-E7F1-44CA-973B-9B9E6867B797}"/>
              </a:ext>
            </a:extLst>
          </p:cNvPr>
          <p:cNvCxnSpPr>
            <a:cxnSpLocks/>
          </p:cNvCxnSpPr>
          <p:nvPr/>
        </p:nvCxnSpPr>
        <p:spPr>
          <a:xfrm>
            <a:off x="107504" y="2427734"/>
            <a:ext cx="89289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0887D-7451-4AE8-B568-9F2D3546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3CB5E-FA07-4C2E-BDC7-A704F27427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39BAF72-D8C1-4080-9191-0DED1C5D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" y="15226"/>
            <a:ext cx="5189958" cy="510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02C3B98-B670-4979-B529-A73B56523355}"/>
              </a:ext>
            </a:extLst>
          </p:cNvPr>
          <p:cNvSpPr/>
          <p:nvPr/>
        </p:nvSpPr>
        <p:spPr>
          <a:xfrm rot="5400000">
            <a:off x="331869" y="1203598"/>
            <a:ext cx="1152129" cy="100811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895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483AE-89CE-4B6C-A2F1-97D09E61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sns.despine</a:t>
            </a:r>
            <a:r>
              <a:rPr lang="zh-CN" altLang="en-US" dirty="0"/>
              <a:t>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904B7E-A834-45A4-9ABB-F9C575E1E6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EF0882-CB9B-4908-8FE4-69825996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88" y="855835"/>
            <a:ext cx="3682048" cy="4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444B9E-972A-4CDF-94BF-9AFFE6F2961D}"/>
              </a:ext>
            </a:extLst>
          </p:cNvPr>
          <p:cNvSpPr/>
          <p:nvPr/>
        </p:nvSpPr>
        <p:spPr>
          <a:xfrm>
            <a:off x="4572000" y="1347614"/>
            <a:ext cx="321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sns.despine(left=True,offset=50)</a:t>
            </a:r>
          </a:p>
        </p:txBody>
      </p:sp>
    </p:spTree>
    <p:extLst>
      <p:ext uri="{BB962C8B-B14F-4D97-AF65-F5344CB8AC3E}">
        <p14:creationId xmlns:p14="http://schemas.microsoft.com/office/powerpoint/2010/main" val="28317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635ED-CE2F-4381-9A58-BE1360FA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593C4-504A-46BA-8693-3C60C8476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F5410E-5538-480D-95EA-428C28F58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5" t="42588" r="35038" b="24801"/>
          <a:stretch/>
        </p:blipFill>
        <p:spPr>
          <a:xfrm>
            <a:off x="251521" y="509466"/>
            <a:ext cx="8433366" cy="285437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624B42C-670C-436C-9106-EC38D4FCD8A3}"/>
              </a:ext>
            </a:extLst>
          </p:cNvPr>
          <p:cNvCxnSpPr>
            <a:cxnSpLocks/>
          </p:cNvCxnSpPr>
          <p:nvPr/>
        </p:nvCxnSpPr>
        <p:spPr>
          <a:xfrm>
            <a:off x="323528" y="2499742"/>
            <a:ext cx="633670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D5BF-9BC2-4D92-B3CD-24CDAC45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68" y="-23573"/>
            <a:ext cx="46291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6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8C273-0B41-4B68-9AF4-62EE48B7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3039591" cy="457996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barplot</a:t>
            </a:r>
            <a:r>
              <a:rPr lang="en-US" altLang="zh-CN" dirty="0"/>
              <a:t>-</a:t>
            </a:r>
            <a:r>
              <a:rPr lang="zh-CN" altLang="en-US" dirty="0"/>
              <a:t>显示值的集中趋势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09AF83-627C-471B-A0B2-B42CF5E9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89326"/>
            <a:ext cx="3648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0F56D34-9B09-49CC-B617-53AEBBB268F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8149"/>
            <a:ext cx="5499068" cy="1725569"/>
          </a:xfr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D0A47B-2657-4DB8-8F27-78F09687F024}"/>
              </a:ext>
            </a:extLst>
          </p:cNvPr>
          <p:cNvCxnSpPr>
            <a:cxnSpLocks/>
          </p:cNvCxnSpPr>
          <p:nvPr/>
        </p:nvCxnSpPr>
        <p:spPr>
          <a:xfrm>
            <a:off x="179512" y="2067694"/>
            <a:ext cx="56886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4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DA154-1C63-4B3B-A80A-38FC2804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3543647" cy="457996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pointplot</a:t>
            </a:r>
            <a:r>
              <a:rPr lang="en-US" altLang="zh-CN" dirty="0"/>
              <a:t>-</a:t>
            </a:r>
            <a:r>
              <a:rPr lang="zh-CN" altLang="en-US" dirty="0"/>
              <a:t>更好的描述变化的差异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2F0106-5C34-4B07-85D8-CC542A0A83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9542"/>
            <a:ext cx="5736788" cy="1512168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FF82138-BFAB-47EC-A7DF-7066103B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1" y="2263378"/>
            <a:ext cx="3648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84F31A0-4B26-4757-81BB-BA87B806C096}"/>
              </a:ext>
            </a:extLst>
          </p:cNvPr>
          <p:cNvCxnSpPr>
            <a:cxnSpLocks/>
          </p:cNvCxnSpPr>
          <p:nvPr/>
        </p:nvCxnSpPr>
        <p:spPr>
          <a:xfrm>
            <a:off x="229981" y="1923678"/>
            <a:ext cx="58541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6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F3A63-5A5E-4FD3-AE51-9B3800D7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3759671" cy="457996"/>
          </a:xfrm>
        </p:spPr>
        <p:txBody>
          <a:bodyPr>
            <a:normAutofit/>
          </a:bodyPr>
          <a:lstStyle/>
          <a:p>
            <a:r>
              <a:rPr lang="zh-CN" altLang="en-US" dirty="0"/>
              <a:t>仓位等级的获救情况变化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CEBC65-0B3E-4DD9-AC3A-17E63ED07B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57"/>
            <a:ext cx="9105635" cy="1091089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47040F3-633E-4151-9075-04FE71D7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737"/>
            <a:ext cx="4572000" cy="31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5B2CF4-03C6-4673-BC29-215B68C97060}"/>
              </a:ext>
            </a:extLst>
          </p:cNvPr>
          <p:cNvCxnSpPr>
            <a:cxnSpLocks/>
          </p:cNvCxnSpPr>
          <p:nvPr/>
        </p:nvCxnSpPr>
        <p:spPr>
          <a:xfrm>
            <a:off x="3851920" y="1491630"/>
            <a:ext cx="52920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>
            <a:off x="738573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956376" y="490833"/>
            <a:ext cx="432048" cy="432835"/>
            <a:chOff x="6084168" y="1274820"/>
            <a:chExt cx="432048" cy="432834"/>
          </a:xfrm>
        </p:grpSpPr>
        <p:sp>
          <p:nvSpPr>
            <p:cNvPr id="35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60232" y="491226"/>
            <a:ext cx="432048" cy="432048"/>
            <a:chOff x="4788024" y="1275213"/>
            <a:chExt cx="432048" cy="432048"/>
          </a:xfrm>
        </p:grpSpPr>
        <p:sp>
          <p:nvSpPr>
            <p:cNvPr id="3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8305" y="490833"/>
            <a:ext cx="432833" cy="432835"/>
            <a:chOff x="5436096" y="1274820"/>
            <a:chExt cx="432833" cy="432834"/>
          </a:xfrm>
        </p:grpSpPr>
        <p:sp>
          <p:nvSpPr>
            <p:cNvPr id="4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64089" y="490833"/>
            <a:ext cx="432833" cy="432835"/>
            <a:chOff x="3491880" y="1274820"/>
            <a:chExt cx="432833" cy="432834"/>
          </a:xfrm>
        </p:grpSpPr>
        <p:sp>
          <p:nvSpPr>
            <p:cNvPr id="75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12161" y="490833"/>
            <a:ext cx="432833" cy="432835"/>
            <a:chOff x="4139952" y="1274820"/>
            <a:chExt cx="432833" cy="432834"/>
          </a:xfrm>
        </p:grpSpPr>
        <p:sp>
          <p:nvSpPr>
            <p:cNvPr id="78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7" y="241455"/>
            <a:ext cx="1182972" cy="757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ss1.bdstatic.com/70cFuXSh_Q1YnxGkpoWK1HF6hhy/it/u=3287607342,2045299971&amp;fm=224&amp;gp=0.jpg">
            <a:extLst>
              <a:ext uri="{FF2B5EF4-FFF2-40B4-BE49-F238E27FC236}">
                <a16:creationId xmlns:a16="http://schemas.microsoft.com/office/drawing/2014/main" id="{C1B10199-2543-44D1-9B60-332924C3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9215"/>
            <a:ext cx="2977842" cy="198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mages4.c-ctrip.com%2Ftarget%2Ftuangou%2F153%2F335%2F605%2Feccee945ff864783855f84a4428b11dc_720_480_s.jpg&amp;refer=http%3A%2F%2Fimages4.c-ctrip.com&amp;app=2002&amp;size=f9999,10000&amp;q=a80&amp;n=0&amp;g=0n&amp;fmt=jpeg?sec=1622949670&amp;t=c8b13827731dcb97c8a9c786a81719d9">
            <a:extLst>
              <a:ext uri="{FF2B5EF4-FFF2-40B4-BE49-F238E27FC236}">
                <a16:creationId xmlns:a16="http://schemas.microsoft.com/office/drawing/2014/main" id="{86CFEC6A-D3AA-4BD3-932B-A400FEED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02" y="1347614"/>
            <a:ext cx="2974640" cy="198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B1B021A-CE2B-4734-B2F2-B731315D0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73" y="3648919"/>
            <a:ext cx="3391074" cy="869995"/>
          </a:xfrm>
          <a:prstGeom prst="rect">
            <a:avLst/>
          </a:prstGeom>
        </p:spPr>
      </p:pic>
      <p:pic>
        <p:nvPicPr>
          <p:cNvPr id="33" name="Picture 8" descr="https://gimg2.baidu.com/image_search/src=http%3A%2F%2Fp3.itc.cn%2Fq_70%2Fimages03%2F20200724%2Fe85015bddb184e108023105c8f877e10.png&amp;refer=http%3A%2F%2Fp3.itc.cn&amp;app=2002&amp;size=f9999,10000&amp;q=a80&amp;n=0&amp;g=0n&amp;fmt=jpeg?sec=1621776233&amp;t=12dba37278f52abe21bfde3966fad9c5">
            <a:extLst>
              <a:ext uri="{FF2B5EF4-FFF2-40B4-BE49-F238E27FC236}">
                <a16:creationId xmlns:a16="http://schemas.microsoft.com/office/drawing/2014/main" id="{D168F3EB-20DC-4AB6-B01F-ECA89400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66239" r="49211"/>
          <a:stretch/>
        </p:blipFill>
        <p:spPr bwMode="auto">
          <a:xfrm>
            <a:off x="1115616" y="3169911"/>
            <a:ext cx="2520280" cy="134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注: 弯曲线形 22">
            <a:extLst>
              <a:ext uri="{FF2B5EF4-FFF2-40B4-BE49-F238E27FC236}">
                <a16:creationId xmlns:a16="http://schemas.microsoft.com/office/drawing/2014/main" id="{44B65AFF-CA9B-43F1-A450-85B28BC47B9B}"/>
              </a:ext>
            </a:extLst>
          </p:cNvPr>
          <p:cNvSpPr/>
          <p:nvPr/>
        </p:nvSpPr>
        <p:spPr>
          <a:xfrm>
            <a:off x="164089" y="1033438"/>
            <a:ext cx="1182972" cy="253708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快捷方式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B22F7-0001-4422-8A22-04785133E96B}"/>
              </a:ext>
            </a:extLst>
          </p:cNvPr>
          <p:cNvSpPr/>
          <p:nvPr/>
        </p:nvSpPr>
        <p:spPr>
          <a:xfrm>
            <a:off x="174521" y="44831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Seaborn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是基于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开发的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数据可视化库。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92337-7AE4-498C-AE81-E8220C85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横向的盒图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C14126-CAFC-4832-9831-C0A607A657D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9" y="699541"/>
            <a:ext cx="4565584" cy="1512168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37FBA4B-9269-4836-B39F-8A6001E9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29" y="2383147"/>
            <a:ext cx="39243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74A15DB-F1C0-4595-BFBF-785C95C79D2C}"/>
              </a:ext>
            </a:extLst>
          </p:cNvPr>
          <p:cNvCxnSpPr>
            <a:cxnSpLocks/>
          </p:cNvCxnSpPr>
          <p:nvPr/>
        </p:nvCxnSpPr>
        <p:spPr>
          <a:xfrm>
            <a:off x="2627784" y="1923678"/>
            <a:ext cx="12961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1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A66E8-FB44-4AD2-99C7-55F39D80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多层面版分类图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2F9C89-BF86-48C3-BAAE-9ABB6DEC73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5256584" cy="1255425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2D94B00-5BAB-47DD-9DE4-3F7C3762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2959"/>
            <a:ext cx="3651672" cy="31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92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3065B6-EEE3-4293-8B8E-C4C18519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93" y="1347614"/>
            <a:ext cx="399097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E58A91-615F-4BA5-82AD-62F7597F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191B49-BC9F-4A13-90F4-537B68B929C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57" y="51470"/>
            <a:ext cx="5992664" cy="1296144"/>
          </a:xfrm>
        </p:spPr>
      </p:pic>
    </p:spTree>
    <p:extLst>
      <p:ext uri="{BB962C8B-B14F-4D97-AF65-F5344CB8AC3E}">
        <p14:creationId xmlns:p14="http://schemas.microsoft.com/office/powerpoint/2010/main" val="13072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BE2B5-CD3A-47E0-8934-214C3521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F82863-9BFB-4A90-860D-F0C3088AEB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8"/>
            <a:ext cx="7192598" cy="1502370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A54E430-393E-4AD7-B0CC-6EA27D62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1661145"/>
            <a:ext cx="399097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497-7F0A-4C10-BECA-33B150A7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342B4D-5A73-4DBB-A55F-58EE774690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876"/>
            <a:ext cx="7546288" cy="2013818"/>
          </a:xfr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0A7A5F9-10C1-400D-A6D2-7813B391F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694"/>
            <a:ext cx="6067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600F2-981E-46F4-8EDB-FC7CA049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参数总结</a:t>
            </a:r>
            <a:r>
              <a:rPr lang="en-US" altLang="zh-CN" dirty="0"/>
              <a:t>-</a:t>
            </a:r>
            <a:r>
              <a:rPr lang="zh-CN" altLang="en-US" dirty="0"/>
              <a:t>未完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43976E-A3D0-4121-BD54-63C7CEC4A4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x, y</a:t>
            </a:r>
            <a:r>
              <a:rPr lang="zh-CN" altLang="en-US" dirty="0"/>
              <a:t>，</a:t>
            </a:r>
            <a:r>
              <a:rPr lang="en-US" altLang="zh-CN" dirty="0"/>
              <a:t>hue :</a:t>
            </a:r>
            <a:r>
              <a:rPr lang="zh-CN" altLang="en-US" dirty="0"/>
              <a:t>数据集变量。</a:t>
            </a:r>
            <a:endParaRPr lang="en-US" altLang="zh-CN" dirty="0"/>
          </a:p>
          <a:p>
            <a:r>
              <a:rPr lang="en-US" altLang="zh-CN" dirty="0"/>
              <a:t>data:</a:t>
            </a:r>
            <a:r>
              <a:rPr lang="zh-CN" altLang="en-US" dirty="0"/>
              <a:t>数据集。</a:t>
            </a:r>
            <a:endParaRPr lang="en-US" altLang="zh-CN" dirty="0"/>
          </a:p>
          <a:p>
            <a:r>
              <a:rPr lang="en-US" altLang="zh-CN" dirty="0"/>
              <a:t>row, col</a:t>
            </a:r>
            <a:r>
              <a:rPr lang="zh-CN" altLang="en-US" dirty="0"/>
              <a:t>更多分类面。</a:t>
            </a:r>
            <a:endParaRPr lang="en-US" altLang="zh-CN" dirty="0"/>
          </a:p>
          <a:p>
            <a:r>
              <a:rPr lang="en-US" altLang="zh-CN" dirty="0" err="1"/>
              <a:t>col_wrap</a:t>
            </a:r>
            <a:r>
              <a:rPr lang="en-US" altLang="zh-CN" dirty="0"/>
              <a:t>:</a:t>
            </a:r>
            <a:r>
              <a:rPr lang="zh-CN" altLang="en-US" dirty="0"/>
              <a:t>每行最高的平均数</a:t>
            </a:r>
            <a:endParaRPr lang="en-US" altLang="zh-CN" dirty="0"/>
          </a:p>
          <a:p>
            <a:r>
              <a:rPr lang="en-US" altLang="zh-CN" dirty="0"/>
              <a:t>estimator:(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此参数可调用以映射向量</a:t>
            </a:r>
            <a:r>
              <a:rPr lang="en-US" altLang="zh-CN" dirty="0"/>
              <a:t>-&gt;</a:t>
            </a:r>
            <a:r>
              <a:rPr lang="zh-CN" altLang="en-US" dirty="0"/>
              <a:t>标量。</a:t>
            </a:r>
            <a:endParaRPr lang="en-US" altLang="zh-CN" dirty="0"/>
          </a:p>
          <a:p>
            <a:r>
              <a:rPr lang="en-US" altLang="zh-CN" dirty="0"/>
              <a:t>ci:</a:t>
            </a:r>
            <a:r>
              <a:rPr lang="zh-CN" altLang="en-US" dirty="0"/>
              <a:t>置信区间的大小来绘制估计值。</a:t>
            </a:r>
            <a:endParaRPr lang="en-US" altLang="zh-CN" dirty="0"/>
          </a:p>
          <a:p>
            <a:r>
              <a:rPr lang="en-US" altLang="zh-CN" dirty="0" err="1"/>
              <a:t>n_boot</a:t>
            </a:r>
            <a:r>
              <a:rPr lang="en-US" altLang="zh-CN" dirty="0"/>
              <a:t>:</a:t>
            </a:r>
            <a:r>
              <a:rPr lang="zh-CN" altLang="en-US" dirty="0"/>
              <a:t>置信区间时要使用的引导程序迭代次数。</a:t>
            </a:r>
            <a:endParaRPr lang="en-US" altLang="zh-CN" dirty="0"/>
          </a:p>
          <a:p>
            <a:r>
              <a:rPr lang="en-US" altLang="zh-CN" dirty="0"/>
              <a:t>units:</a:t>
            </a:r>
            <a:r>
              <a:rPr lang="zh-CN" altLang="en-US" dirty="0"/>
              <a:t>采样单位的标识符。</a:t>
            </a:r>
            <a:endParaRPr lang="en-US" altLang="zh-CN" dirty="0"/>
          </a:p>
          <a:p>
            <a:r>
              <a:rPr lang="en-US" altLang="zh-CN" dirty="0"/>
              <a:t>order, </a:t>
            </a:r>
            <a:r>
              <a:rPr lang="en-US" altLang="zh-CN" dirty="0" err="1"/>
              <a:t>hue_order</a:t>
            </a:r>
            <a:r>
              <a:rPr lang="en-US" altLang="zh-CN" dirty="0"/>
              <a:t>:</a:t>
            </a:r>
            <a:r>
              <a:rPr lang="zh-CN" altLang="en-US" dirty="0"/>
              <a:t>排序列表，此参数采用字符串列表。</a:t>
            </a:r>
            <a:endParaRPr lang="en-US" altLang="zh-CN" dirty="0"/>
          </a:p>
          <a:p>
            <a:r>
              <a:rPr lang="en-US" altLang="zh-CN" dirty="0" err="1"/>
              <a:t>row_order</a:t>
            </a:r>
            <a:r>
              <a:rPr lang="en-US" altLang="zh-CN" dirty="0"/>
              <a:t>, </a:t>
            </a:r>
            <a:r>
              <a:rPr lang="en-US" altLang="zh-CN" dirty="0" err="1"/>
              <a:t>col_order</a:t>
            </a:r>
            <a:r>
              <a:rPr lang="en-US" altLang="zh-CN" dirty="0"/>
              <a:t>:</a:t>
            </a:r>
            <a:r>
              <a:rPr lang="zh-CN" altLang="en-US" dirty="0"/>
              <a:t>排序列表，此参数采用字符串列表。</a:t>
            </a:r>
            <a:endParaRPr lang="en-US" altLang="zh-CN" dirty="0"/>
          </a:p>
          <a:p>
            <a:r>
              <a:rPr lang="en-US" altLang="zh-CN" dirty="0"/>
              <a:t>kind:</a:t>
            </a:r>
            <a:r>
              <a:rPr lang="zh-CN" altLang="en-US" dirty="0"/>
              <a:t>绘图类型</a:t>
            </a:r>
            <a:r>
              <a:rPr lang="en-US" altLang="zh-CN" dirty="0"/>
              <a:t>(</a:t>
            </a:r>
            <a:r>
              <a:rPr lang="zh-CN" altLang="en-US" dirty="0"/>
              <a:t>与分类绘图函数的名称相对应。选项为：“</a:t>
            </a:r>
            <a:r>
              <a:rPr lang="en-US" altLang="zh-CN" dirty="0"/>
              <a:t>point”</a:t>
            </a:r>
            <a:r>
              <a:rPr lang="zh-CN" altLang="en-US" dirty="0"/>
              <a:t>，“</a:t>
            </a:r>
            <a:r>
              <a:rPr lang="en-US" altLang="zh-CN" dirty="0"/>
              <a:t>bar”</a:t>
            </a:r>
            <a:r>
              <a:rPr lang="zh-CN" altLang="en-US" dirty="0"/>
              <a:t>，“</a:t>
            </a:r>
            <a:r>
              <a:rPr lang="en-US" altLang="zh-CN" dirty="0"/>
              <a:t>strip”</a:t>
            </a:r>
            <a:r>
              <a:rPr lang="zh-CN" altLang="en-US" dirty="0"/>
              <a:t>，“</a:t>
            </a:r>
            <a:r>
              <a:rPr lang="en-US" altLang="zh-CN" dirty="0"/>
              <a:t>swarm”</a:t>
            </a:r>
            <a:r>
              <a:rPr lang="zh-CN" altLang="en-US" dirty="0"/>
              <a:t>，“</a:t>
            </a:r>
            <a:r>
              <a:rPr lang="en-US" altLang="zh-CN" dirty="0"/>
              <a:t>box”</a:t>
            </a:r>
            <a:r>
              <a:rPr lang="zh-CN" altLang="en-US" dirty="0"/>
              <a:t>，“</a:t>
            </a:r>
            <a:r>
              <a:rPr lang="en-US" altLang="zh-CN" dirty="0"/>
              <a:t>violin”</a:t>
            </a:r>
            <a:r>
              <a:rPr lang="zh-CN" altLang="en-US" dirty="0"/>
              <a:t>或“</a:t>
            </a:r>
            <a:r>
              <a:rPr lang="en-US" altLang="zh-CN" dirty="0" err="1"/>
              <a:t>boxen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34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1E4D-C95F-4A1D-BEF3-3211F58B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facegrid</a:t>
            </a:r>
            <a:r>
              <a:rPr lang="zh-CN" altLang="en-US" dirty="0"/>
              <a:t>的使用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2A8AB2-17FE-44B5-A393-78C341D5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515733"/>
            <a:ext cx="3882953" cy="1584176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F9F3D55-B111-4650-9306-F7F8A875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3" y="2211709"/>
            <a:ext cx="4925039" cy="24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4151E-08C7-41BE-8E0D-0D2EA3B7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55FC72A-970E-4D93-8B28-6E21E30E4F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5" y="627534"/>
            <a:ext cx="4040448" cy="1656184"/>
          </a:xfr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CB86AC5-61C6-4694-8795-949C3CEF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4" y="2401785"/>
            <a:ext cx="5278132" cy="23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7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CCE16-E80F-469E-BAB8-2A3B656C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B00E65-D787-4F2E-8DBB-34503F877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9529" cy="1800200"/>
          </a:xfr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4670687-CA4C-4A05-BD12-E63D0B66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91723"/>
            <a:ext cx="3851920" cy="37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0FEED-363D-45B6-B349-840586D2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B8B740-19D1-4A46-95D7-2425473E4C2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" y="0"/>
            <a:ext cx="6707312" cy="1779662"/>
          </a:xfr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1E19130-E75B-4A33-9F22-729D3BA9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0" y="1370743"/>
            <a:ext cx="3888432" cy="377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AF03C-62AC-4774-A46D-4818A940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14847-FD8A-4892-97B7-6EC54726F9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http://seaborn.pydata.org/</a:t>
            </a:r>
          </a:p>
          <a:p>
            <a:r>
              <a:rPr lang="en-US" altLang="zh-CN" dirty="0">
                <a:hlinkClick r:id="rId2"/>
              </a:rPr>
              <a:t>http://seaborn.pydata.org/examples/index.html</a:t>
            </a:r>
            <a:endParaRPr lang="en-US" altLang="zh-CN" dirty="0"/>
          </a:p>
          <a:p>
            <a:r>
              <a:rPr lang="zh-CN" altLang="en-US" dirty="0"/>
              <a:t>从官网</a:t>
            </a:r>
            <a:r>
              <a:rPr lang="en-US" altLang="zh-CN" dirty="0"/>
              <a:t>examples</a:t>
            </a:r>
            <a:r>
              <a:rPr lang="zh-CN" altLang="en-US" dirty="0"/>
              <a:t>入门学习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4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BA08E-9140-4E97-A29F-C777D66F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75FC15-AF95-4D27-9DE3-EA6035C8EFA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6"/>
            <a:ext cx="5220072" cy="2098067"/>
          </a:xfr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FB00ED54-8DEC-4CCD-A745-FB7EDF2A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1710"/>
            <a:ext cx="55435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5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2F0B4-B061-494D-8C13-75E3873D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D6DBEE5-6832-46AA-9903-7D6D4C88528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" y="49601"/>
            <a:ext cx="4454009" cy="2522149"/>
          </a:xfr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EB67452-C552-4A3E-9599-03852518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194" y="49601"/>
            <a:ext cx="4653831" cy="45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3F57B-3327-4C40-9523-E97490B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CAB97A-C25A-4609-A84F-3A8D6751BB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70"/>
            <a:ext cx="4872263" cy="2376264"/>
          </a:xfr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1E817EFD-19A9-441E-8195-57D737BE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058" y="1203598"/>
            <a:ext cx="4304942" cy="364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6D57B-2323-4499-AACC-EC83000C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2791FC-B443-4F6B-B9EA-CD6A3FE619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" y="49519"/>
            <a:ext cx="4580576" cy="2378215"/>
          </a:xfr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0CC00561-6B6B-4D4A-830F-71A0CB00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50" y="895350"/>
            <a:ext cx="4566910" cy="38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596AB-E5A5-4E0B-9C69-194E9098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768AB2-C445-46B3-A0E5-F1E20151661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" y="0"/>
            <a:ext cx="5693357" cy="2427734"/>
          </a:xfr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59ACDCBC-791E-4843-862C-CB3B746A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57" y="1159279"/>
            <a:ext cx="4125852" cy="39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8A3A5-152F-4AA9-8C54-44FCCF95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5DECBC-CAE1-44C2-BC1E-047DDCB822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2971" cy="1707654"/>
          </a:xfr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E136B1FE-8299-4E1A-9B6F-9ED1F19C4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63" y="-51470"/>
            <a:ext cx="51260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06B12-8A82-4EAF-BF91-11D50317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CCD2ED-AE43-4F06-BF39-437E959F6C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8"/>
            <a:ext cx="4009165" cy="1899559"/>
          </a:xfr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734FDC4B-F145-4EB4-8EC3-6F3436DD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0"/>
            <a:ext cx="50990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0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79282-2432-4244-96DC-854B084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A1245F-8278-4D90-ADD5-DC5B96515D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" y="0"/>
            <a:ext cx="4079040" cy="1851670"/>
          </a:xfr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1AD8F25A-7826-4357-9092-1FA45629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98" y="-5813"/>
            <a:ext cx="50990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9C1E6-B677-4E60-AC9E-4E7D1342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1642A6-3AA3-45C9-B7C6-AA0E0F75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" y="0"/>
            <a:ext cx="6638445" cy="1686967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46B62D74-EE43-4535-A156-95F0870393A2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29" y="1174750"/>
            <a:ext cx="3890271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DB647-88A9-4160-BE91-08E379FA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DC9339-CB6D-4855-AA18-B51C76F933D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6"/>
            <a:ext cx="5064450" cy="2111896"/>
          </a:xfr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DAD9DFAD-E9D4-4564-B041-A79F9EE8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50" y="1465644"/>
            <a:ext cx="4079550" cy="36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A9F8A-16C3-45E8-9779-09D6992E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51A33-1115-4273-A95F-49B8EF3C90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2F1F2A-2881-4414-BBB6-438C5660D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8" t="240" r="121" b="-2572"/>
          <a:stretch/>
        </p:blipFill>
        <p:spPr>
          <a:xfrm>
            <a:off x="-1" y="0"/>
            <a:ext cx="9208973" cy="5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6B950-C065-4C67-B607-E4EB6711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3471639" cy="457996"/>
          </a:xfrm>
        </p:spPr>
        <p:txBody>
          <a:bodyPr>
            <a:normAutofit/>
          </a:bodyPr>
          <a:lstStyle/>
          <a:p>
            <a:r>
              <a:rPr lang="en-US" altLang="zh-CN" dirty="0"/>
              <a:t>2015-2020</a:t>
            </a:r>
            <a:r>
              <a:rPr lang="zh-CN" altLang="en-US" dirty="0"/>
              <a:t>年</a:t>
            </a:r>
            <a:r>
              <a:rPr lang="en-US" altLang="zh-CN" dirty="0"/>
              <a:t>20</a:t>
            </a:r>
            <a:r>
              <a:rPr lang="zh-CN" altLang="en-US" dirty="0"/>
              <a:t>个国家</a:t>
            </a:r>
            <a:r>
              <a:rPr lang="en-US" altLang="zh-CN" dirty="0"/>
              <a:t>GDP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1E450A8-F448-47F2-9707-B39D3E2B98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0055"/>
            <a:ext cx="3672408" cy="4503390"/>
          </a:xfrm>
        </p:spPr>
      </p:pic>
    </p:spTree>
    <p:extLst>
      <p:ext uri="{BB962C8B-B14F-4D97-AF65-F5344CB8AC3E}">
        <p14:creationId xmlns:p14="http://schemas.microsoft.com/office/powerpoint/2010/main" val="20911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3C42E-FF66-4817-939E-02177D3E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热力图</a:t>
            </a:r>
            <a:r>
              <a:rPr lang="en-US" altLang="zh-CN" dirty="0"/>
              <a:t>heatmap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9E7A17-F343-4AE2-B95D-731D16B9B10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1263"/>
            <a:ext cx="4431995" cy="2160217"/>
          </a:xfr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38BF6B2-7363-4795-9942-EED9B412CFCD}"/>
              </a:ext>
            </a:extLst>
          </p:cNvPr>
          <p:cNvCxnSpPr>
            <a:cxnSpLocks/>
          </p:cNvCxnSpPr>
          <p:nvPr/>
        </p:nvCxnSpPr>
        <p:spPr>
          <a:xfrm>
            <a:off x="107504" y="2859782"/>
            <a:ext cx="417646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42A536-970A-401D-AE8B-AAA199B0374B}"/>
              </a:ext>
            </a:extLst>
          </p:cNvPr>
          <p:cNvCxnSpPr>
            <a:cxnSpLocks/>
          </p:cNvCxnSpPr>
          <p:nvPr/>
        </p:nvCxnSpPr>
        <p:spPr>
          <a:xfrm>
            <a:off x="107504" y="3191480"/>
            <a:ext cx="26642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83FE8AB-1E06-4829-ABBD-95268AF7F214}"/>
              </a:ext>
            </a:extLst>
          </p:cNvPr>
          <p:cNvCxnSpPr>
            <a:cxnSpLocks/>
          </p:cNvCxnSpPr>
          <p:nvPr/>
        </p:nvCxnSpPr>
        <p:spPr>
          <a:xfrm>
            <a:off x="107504" y="2603457"/>
            <a:ext cx="29523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953064B-1E9E-4BE3-9CD9-29933E18D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62" y="509466"/>
            <a:ext cx="3060338" cy="4320477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7CAA6C1-011E-4B2D-814C-E7C24161659A}"/>
              </a:ext>
            </a:extLst>
          </p:cNvPr>
          <p:cNvSpPr/>
          <p:nvPr/>
        </p:nvSpPr>
        <p:spPr>
          <a:xfrm rot="5400000">
            <a:off x="3491138" y="1490886"/>
            <a:ext cx="576057" cy="100959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80C4E3-8BBC-41E6-AB7C-F984B9945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47" y="2914376"/>
            <a:ext cx="2754054" cy="19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7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7775C-15FB-4358-AEB0-E34BC577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EA217-E66F-4C9F-A80A-F7EC9E9235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21F5AD-13C6-45BB-8E8C-EBA98395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71563"/>
            <a:ext cx="7056784" cy="521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D14B596-4958-4FBE-AF63-6981524F7667}"/>
              </a:ext>
            </a:extLst>
          </p:cNvPr>
          <p:cNvSpPr/>
          <p:nvPr/>
        </p:nvSpPr>
        <p:spPr>
          <a:xfrm>
            <a:off x="7236296" y="-236562"/>
            <a:ext cx="1080120" cy="52168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37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E96FA-5FF1-4AB1-A98E-9227FD07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热力图</a:t>
            </a:r>
            <a:r>
              <a:rPr lang="en-US" altLang="zh-CN" dirty="0"/>
              <a:t>heatmap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89746-2E21-43CB-B848-E89B5C5A0C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272698-64E7-4483-922D-1D659343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0" y="855834"/>
            <a:ext cx="8999388" cy="229197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B17E7D5-96EE-4816-AD3C-7C752C6065FA}"/>
              </a:ext>
            </a:extLst>
          </p:cNvPr>
          <p:cNvCxnSpPr>
            <a:cxnSpLocks/>
          </p:cNvCxnSpPr>
          <p:nvPr/>
        </p:nvCxnSpPr>
        <p:spPr>
          <a:xfrm>
            <a:off x="3275856" y="3142749"/>
            <a:ext cx="5697864" cy="50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3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CB674-97ED-4FB0-BE34-A4F0A77D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39178-17B4-4160-AD97-73BB72D752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A56F2A5-EBC6-4848-9E0F-05B52A2C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0"/>
            <a:ext cx="57181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18DFC-C718-46E9-9D37-B94F1D9E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其他可视化工具</a:t>
            </a:r>
          </a:p>
        </p:txBody>
      </p:sp>
      <p:pic>
        <p:nvPicPr>
          <p:cNvPr id="2050" name="Picture 2" descr="https://pic1.zhimg.com/v2-fa6eeb3deb2df32ac1003af76a86c3a8_b.webp">
            <a:extLst>
              <a:ext uri="{FF2B5EF4-FFF2-40B4-BE49-F238E27FC236}">
                <a16:creationId xmlns:a16="http://schemas.microsoft.com/office/drawing/2014/main" id="{9875F16A-0D70-4D3A-A37D-005355CB1A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" y="628759"/>
            <a:ext cx="2703902" cy="152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ic2.zhimg.com/80/v2-ad83d7339e27f1ef42abb9424b1ecde9_1440w.jpg">
            <a:extLst>
              <a:ext uri="{FF2B5EF4-FFF2-40B4-BE49-F238E27FC236}">
                <a16:creationId xmlns:a16="http://schemas.microsoft.com/office/drawing/2014/main" id="{0E128229-91D2-41DA-9F25-1988CD1F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249" y="616352"/>
            <a:ext cx="2599933" cy="15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DC50255-A473-4758-A1CB-79A8A352D944}"/>
              </a:ext>
            </a:extLst>
          </p:cNvPr>
          <p:cNvSpPr/>
          <p:nvPr/>
        </p:nvSpPr>
        <p:spPr>
          <a:xfrm>
            <a:off x="596304" y="2317019"/>
            <a:ext cx="1753389" cy="334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pyecharts</a:t>
            </a:r>
            <a:endParaRPr lang="en-US" altLang="zh-CN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4B74EA-6CD5-4767-84FB-D6D12022119E}"/>
              </a:ext>
            </a:extLst>
          </p:cNvPr>
          <p:cNvSpPr/>
          <p:nvPr/>
        </p:nvSpPr>
        <p:spPr>
          <a:xfrm>
            <a:off x="1423627" y="4377118"/>
            <a:ext cx="1753389" cy="334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plotly.py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2491434-B414-4BB6-87D3-91BD8EBA365E}"/>
              </a:ext>
            </a:extLst>
          </p:cNvPr>
          <p:cNvSpPr/>
          <p:nvPr/>
        </p:nvSpPr>
        <p:spPr>
          <a:xfrm>
            <a:off x="3695305" y="2250285"/>
            <a:ext cx="1753389" cy="334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AutoViz</a:t>
            </a:r>
            <a:endParaRPr lang="en-US" altLang="zh-CN" b="1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A657EA-09AE-4F35-A634-7AFBA0FCC93C}"/>
              </a:ext>
            </a:extLst>
          </p:cNvPr>
          <p:cNvSpPr/>
          <p:nvPr/>
        </p:nvSpPr>
        <p:spPr>
          <a:xfrm>
            <a:off x="6577965" y="2185574"/>
            <a:ext cx="1753389" cy="334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Altair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810375-C71D-447D-B705-31ADA2C04026}"/>
              </a:ext>
            </a:extLst>
          </p:cNvPr>
          <p:cNvSpPr/>
          <p:nvPr/>
        </p:nvSpPr>
        <p:spPr>
          <a:xfrm>
            <a:off x="5724070" y="4359735"/>
            <a:ext cx="1753389" cy="334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cufflinks</a:t>
            </a:r>
          </a:p>
        </p:txBody>
      </p:sp>
      <p:sp>
        <p:nvSpPr>
          <p:cNvPr id="5" name="AutoShape 12" descr="https://gimg2.baidu.com/image_search/src=http%3A%2F%2F5b0988e595225.cdn.sohucs.com%2Fimages%2F20190320%2Fc73419092c124620a4d030e49e763267.gif&amp;refer=http%3A%2F%2F5b0988e595225.cdn.sohucs.com&amp;app=2002&amp;size=f9999,10000&amp;q=a80&amp;n=0&amp;g=0n&amp;fmt=jpeg?sec=1623908886&amp;t=eee60c5dd9c90e27901ce4c9dee5b419">
            <a:extLst>
              <a:ext uri="{FF2B5EF4-FFF2-40B4-BE49-F238E27FC236}">
                <a16:creationId xmlns:a16="http://schemas.microsoft.com/office/drawing/2014/main" id="{5FCC4FF1-64A0-4B98-912A-BE98FC585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s://gimg2.baidu.com/image_search/src=http%3A%2F%2F5b0988e595225.cdn.sohucs.com%2Fimages%2F20190320%2Fc73419092c124620a4d030e49e763267.gif&amp;refer=http%3A%2F%2F5b0988e595225.cdn.sohucs.com&amp;app=2002&amp;size=f9999,10000&amp;q=a80&amp;n=0&amp;g=0n&amp;fmt=jpeg?sec=1623908886&amp;t=eee60c5dd9c90e27901ce4c9dee5b419">
            <a:extLst>
              <a:ext uri="{FF2B5EF4-FFF2-40B4-BE49-F238E27FC236}">
                <a16:creationId xmlns:a16="http://schemas.microsoft.com/office/drawing/2014/main" id="{9EDCE39E-1251-47B0-BE15-DF872C7D91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9990F9-09D8-4826-9374-BA26435855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90145"/>
            <a:ext cx="3203850" cy="1323018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A529F1D-530A-4F37-B1AD-19E71477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322" y="645542"/>
            <a:ext cx="3041845" cy="13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gimg2.baidu.com/image_search/src=http%3A%2F%2Fimg-blog.csdnimg.cn%2F2020051318403410.png%3Fx-oss-process%3Dimage%2Fwatermark%2Ctype_ZmFuZ3poZW5naGVpdGk%2Cshadow_10%2Ctext_aHR0cHM6Ly9ibG9nLmNzZG4ubmV0L3dlaXhpbl80MzkxNTc5OA%3D%3D%2Csize_16%2Ccolor_FFFFFF%2Ct_70&amp;refer=http%3A%2F%2Fimg-blog.csdnimg.cn&amp;app=2002&amp;size=f9999,10000&amp;q=a80&amp;n=0&amp;g=0n&amp;fmt=jpeg?sec=1623909606&amp;t=d492de2f8c6aab3e5989d98d5507d8ab">
            <a:extLst>
              <a:ext uri="{FF2B5EF4-FFF2-40B4-BE49-F238E27FC236}">
                <a16:creationId xmlns:a16="http://schemas.microsoft.com/office/drawing/2014/main" id="{77570FCD-759E-417E-B4DE-DDF0CBBB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2" y="2812917"/>
            <a:ext cx="2699002" cy="14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9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518C-0548-4007-8D8E-445E4A9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5522"/>
            <a:ext cx="5976665" cy="457996"/>
          </a:xfrm>
        </p:spPr>
        <p:txBody>
          <a:bodyPr>
            <a:noAutofit/>
          </a:bodyPr>
          <a:lstStyle/>
          <a:p>
            <a:pPr algn="l"/>
            <a:r>
              <a:rPr lang="zh-CN" altLang="en-US" sz="2400" dirty="0"/>
              <a:t>本讲要点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78344" y="1265373"/>
            <a:ext cx="1005703" cy="1981199"/>
            <a:chOff x="2210594" y="1810545"/>
            <a:chExt cx="1005703" cy="198119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71170" y="1694484"/>
            <a:ext cx="1185545" cy="1064894"/>
            <a:chOff x="686594" y="1868411"/>
            <a:chExt cx="1965892" cy="1694734"/>
          </a:xfrm>
        </p:grpSpPr>
        <p:sp>
          <p:nvSpPr>
            <p:cNvPr id="9" name="六边形 8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70194" y="2333911"/>
              <a:ext cx="1614434" cy="53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rgbClr val="FFFF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Arial" panose="020B0604020202020204" pitchFamily="34" charset="0"/>
                </a:rPr>
                <a:t>seaborn</a:t>
              </a:r>
              <a:endParaRPr lang="zh-CN" altLang="en-US" sz="1600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84728" y="849044"/>
            <a:ext cx="1001486" cy="863350"/>
            <a:chOff x="2885508" y="1243721"/>
            <a:chExt cx="1001486" cy="863350"/>
          </a:xfrm>
        </p:grpSpPr>
        <p:sp>
          <p:nvSpPr>
            <p:cNvPr id="12" name="六边形 11"/>
            <p:cNvSpPr/>
            <p:nvPr/>
          </p:nvSpPr>
          <p:spPr>
            <a:xfrm>
              <a:off x="2885508" y="1243721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944871" y="1377029"/>
              <a:ext cx="924857" cy="58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单变量分析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84728" y="2014999"/>
            <a:ext cx="1001486" cy="863350"/>
            <a:chOff x="2885508" y="2354521"/>
            <a:chExt cx="1001486" cy="863350"/>
          </a:xfrm>
        </p:grpSpPr>
        <p:sp>
          <p:nvSpPr>
            <p:cNvPr id="15" name="六边形 14"/>
            <p:cNvSpPr/>
            <p:nvPr/>
          </p:nvSpPr>
          <p:spPr>
            <a:xfrm>
              <a:off x="2885508" y="2354521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20572" y="2542529"/>
              <a:ext cx="924857" cy="584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多变量分析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0" name="文本框 2"/>
          <p:cNvSpPr txBox="1"/>
          <p:nvPr/>
        </p:nvSpPr>
        <p:spPr>
          <a:xfrm>
            <a:off x="3816570" y="1064592"/>
            <a:ext cx="507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直方图和散点图。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88271" y="2255972"/>
            <a:ext cx="50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核密度分析，回归分析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46704" y="3399646"/>
            <a:ext cx="511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热力图。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644091" y="3148560"/>
            <a:ext cx="1001486" cy="863350"/>
            <a:chOff x="2885508" y="3537994"/>
            <a:chExt cx="1001486" cy="863350"/>
          </a:xfrm>
        </p:grpSpPr>
        <p:sp>
          <p:nvSpPr>
            <p:cNvPr id="24" name="六边形 23"/>
            <p:cNvSpPr/>
            <p:nvPr/>
          </p:nvSpPr>
          <p:spPr>
            <a:xfrm>
              <a:off x="2885508" y="3537994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85508" y="3743444"/>
              <a:ext cx="1001485" cy="338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热力图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2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cxnSp>
        <p:nvCxnSpPr>
          <p:cNvPr id="13" name="直接连接符 5"/>
          <p:cNvCxnSpPr>
            <a:cxnSpLocks noChangeShapeType="1"/>
          </p:cNvCxnSpPr>
          <p:nvPr/>
        </p:nvCxnSpPr>
        <p:spPr bwMode="auto">
          <a:xfrm flipH="1">
            <a:off x="3923929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9"/>
          <p:cNvSpPr>
            <a:spLocks noChangeArrowheads="1"/>
          </p:cNvSpPr>
          <p:nvPr/>
        </p:nvSpPr>
        <p:spPr bwMode="auto">
          <a:xfrm>
            <a:off x="8727445" y="1898130"/>
            <a:ext cx="416556" cy="1609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57" tIns="34279" rIns="68557" bIns="34279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20851" y="3071925"/>
            <a:ext cx="432048" cy="432835"/>
            <a:chOff x="6084168" y="1274820"/>
            <a:chExt cx="432048" cy="432834"/>
          </a:xfrm>
        </p:grpSpPr>
        <p:sp>
          <p:nvSpPr>
            <p:cNvPr id="2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24707" y="3072318"/>
            <a:ext cx="432048" cy="432048"/>
            <a:chOff x="4788024" y="1275213"/>
            <a:chExt cx="432048" cy="432048"/>
          </a:xfrm>
        </p:grpSpPr>
        <p:sp>
          <p:nvSpPr>
            <p:cNvPr id="2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72780" y="3071925"/>
            <a:ext cx="432833" cy="432835"/>
            <a:chOff x="5436096" y="1274820"/>
            <a:chExt cx="432833" cy="432834"/>
          </a:xfrm>
        </p:grpSpPr>
        <p:sp>
          <p:nvSpPr>
            <p:cNvPr id="3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528564" y="3071925"/>
            <a:ext cx="432833" cy="432835"/>
            <a:chOff x="3491880" y="1274820"/>
            <a:chExt cx="432833" cy="432834"/>
          </a:xfrm>
        </p:grpSpPr>
        <p:sp>
          <p:nvSpPr>
            <p:cNvPr id="34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5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76636" y="3071925"/>
            <a:ext cx="432833" cy="432835"/>
            <a:chOff x="4139952" y="1274820"/>
            <a:chExt cx="432833" cy="432834"/>
          </a:xfrm>
        </p:grpSpPr>
        <p:sp>
          <p:nvSpPr>
            <p:cNvPr id="37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8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226EE7E9-AA4F-47E8-AAE0-2FF59C83DBE3}"/>
              </a:ext>
            </a:extLst>
          </p:cNvPr>
          <p:cNvSpPr txBox="1">
            <a:spLocks/>
          </p:cNvSpPr>
          <p:nvPr/>
        </p:nvSpPr>
        <p:spPr>
          <a:xfrm>
            <a:off x="4000322" y="1257123"/>
            <a:ext cx="4248151" cy="9366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4000" b="1" spc="800" dirty="0">
                <a:solidFill>
                  <a:srgbClr val="0F5E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感谢您的关注</a:t>
            </a:r>
            <a:endParaRPr lang="en-US" altLang="zh-CN" sz="4000" b="1" spc="800" dirty="0">
              <a:solidFill>
                <a:srgbClr val="0F5E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D230A7D8-B778-4538-9482-D6A88D2E653D}"/>
              </a:ext>
            </a:extLst>
          </p:cNvPr>
          <p:cNvSpPr txBox="1">
            <a:spLocks/>
          </p:cNvSpPr>
          <p:nvPr/>
        </p:nvSpPr>
        <p:spPr bwMode="auto">
          <a:xfrm>
            <a:off x="4089732" y="2015531"/>
            <a:ext cx="37433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17" tIns="60959" rIns="121917" bIns="60959"/>
          <a:lstStyle>
            <a:lvl1pPr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473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2" fill="hold" grpId="2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 animBg="1"/>
      <p:bldP spid="23" grpId="0" build="p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D5BAA-4BB6-4C57-8CDD-03172F76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669DA-19C8-4851-8F28-48ECB48202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在命令提示符下输入</a:t>
            </a:r>
            <a:endParaRPr lang="en-US" altLang="zh-CN" dirty="0"/>
          </a:p>
          <a:p>
            <a:r>
              <a:rPr lang="en-US" altLang="zh-CN" dirty="0"/>
              <a:t>pip install seaborn</a:t>
            </a:r>
          </a:p>
          <a:p>
            <a:r>
              <a:rPr lang="zh-CN" altLang="en-US" dirty="0"/>
              <a:t>也可以选择国内镜像安装</a:t>
            </a:r>
            <a:endParaRPr lang="en-US" altLang="zh-CN" dirty="0"/>
          </a:p>
          <a:p>
            <a:r>
              <a:rPr lang="sv-SE" altLang="zh-CN" dirty="0"/>
              <a:t>pip install </a:t>
            </a:r>
            <a:r>
              <a:rPr lang="en-US" altLang="zh-CN" dirty="0"/>
              <a:t>seaborn</a:t>
            </a:r>
            <a:r>
              <a:rPr lang="sv-SE" altLang="zh-CN" dirty="0"/>
              <a:t> -i </a:t>
            </a:r>
            <a:r>
              <a:rPr lang="sv-SE" altLang="zh-CN" dirty="0">
                <a:hlinkClick r:id="rId2"/>
              </a:rPr>
              <a:t>https://pypi.douban.com/simple</a:t>
            </a:r>
            <a:endParaRPr lang="sv-SE" altLang="zh-CN" dirty="0"/>
          </a:p>
          <a:p>
            <a:r>
              <a:rPr lang="en-US" altLang="zh-CN" dirty="0"/>
              <a:t>pip3 install -</a:t>
            </a:r>
            <a:r>
              <a:rPr lang="en-US" altLang="zh-CN" dirty="0" err="1"/>
              <a:t>i</a:t>
            </a:r>
            <a:r>
              <a:rPr lang="en-US" altLang="zh-CN" dirty="0"/>
              <a:t> https://pypi.doubanio.com/simple/ seaborn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95ED2-3C13-425D-802E-15A98BCB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68" y="-27436"/>
            <a:ext cx="5820832" cy="303127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B6D3FA6-DD9A-4B23-B8D5-60B31A7FC70B}"/>
              </a:ext>
            </a:extLst>
          </p:cNvPr>
          <p:cNvCxnSpPr>
            <a:cxnSpLocks/>
          </p:cNvCxnSpPr>
          <p:nvPr/>
        </p:nvCxnSpPr>
        <p:spPr>
          <a:xfrm>
            <a:off x="4139952" y="555526"/>
            <a:ext cx="26642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E37F428-1C4C-4377-97AF-88FEAECC8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83222"/>
              </p:ext>
            </p:extLst>
          </p:nvPr>
        </p:nvGraphicFramePr>
        <p:xfrm>
          <a:off x="4133206" y="3039284"/>
          <a:ext cx="5004048" cy="206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048">
                  <a:extLst>
                    <a:ext uri="{9D8B030D-6E8A-4147-A177-3AD203B41FA5}">
                      <a16:colId xmlns:a16="http://schemas.microsoft.com/office/drawing/2014/main" val="8446951"/>
                    </a:ext>
                  </a:extLst>
                </a:gridCol>
              </a:tblGrid>
              <a:tr h="344209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部分国内镜像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248012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豆瓣：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http://pypi.douban.com/simple/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8855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清华：</a:t>
                      </a:r>
                      <a:r>
                        <a:rPr lang="en-US" altLang="zh-CN" sz="1600" dirty="0"/>
                        <a:t>https://pypi.tuna.tsinghua.edu.cn/simple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4161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阿里云：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https://mirrors.aliyun.com/pypi/simple/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77220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中国科技大学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https://pypi.mirrors.ustc.edu.cn/simple/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675072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山东理工大学：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https://pypi.sdutlinux.org/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18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26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AEFAE-60D9-498D-9AFF-9D4060BF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82C3D-AEA6-4E60-B202-0CC5A41EF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4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内容占位符 31">
            <a:extLst>
              <a:ext uri="{FF2B5EF4-FFF2-40B4-BE49-F238E27FC236}">
                <a16:creationId xmlns:a16="http://schemas.microsoft.com/office/drawing/2014/main" id="{F9AAD0F1-CDF3-406D-83D1-9ADA9BEA54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9" y="502727"/>
            <a:ext cx="6652803" cy="132546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162688-B2F2-47B1-8D93-B8BDEB96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单变量分布分析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6A6E5E-EE1B-4BEC-9347-6A3A0E3BE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8" y="2139702"/>
            <a:ext cx="2991004" cy="2724290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E9D9F5D7-2C22-4989-A1BA-CA89C1D108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823481"/>
            <a:ext cx="2160240" cy="1608982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CE46276-6B7E-4F1B-B3E1-A7B7DBE48C12}"/>
              </a:ext>
            </a:extLst>
          </p:cNvPr>
          <p:cNvCxnSpPr>
            <a:cxnSpLocks/>
          </p:cNvCxnSpPr>
          <p:nvPr/>
        </p:nvCxnSpPr>
        <p:spPr>
          <a:xfrm>
            <a:off x="467544" y="1131590"/>
            <a:ext cx="21602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D96CC2C-E539-4509-9F29-73C6009A78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40375"/>
            <a:ext cx="2125782" cy="16089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23E702-138A-4B06-A92A-E11490CEBD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510068"/>
            <a:ext cx="1920974" cy="14669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220C9D-A714-4167-9659-47C31FD29A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1" y="3510068"/>
            <a:ext cx="1927325" cy="14669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F65ED4-8A27-463A-BC91-CF834CE5E1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09" y="3469303"/>
            <a:ext cx="1968104" cy="1507691"/>
          </a:xfrm>
          <a:prstGeom prst="rect">
            <a:avLst/>
          </a:prstGeom>
        </p:spPr>
      </p:pic>
      <p:sp>
        <p:nvSpPr>
          <p:cNvPr id="22" name="标注: 弯曲线形 21">
            <a:extLst>
              <a:ext uri="{FF2B5EF4-FFF2-40B4-BE49-F238E27FC236}">
                <a16:creationId xmlns:a16="http://schemas.microsoft.com/office/drawing/2014/main" id="{61D78AE7-E0BC-4DB2-8471-658657BA67B2}"/>
              </a:ext>
            </a:extLst>
          </p:cNvPr>
          <p:cNvSpPr/>
          <p:nvPr/>
        </p:nvSpPr>
        <p:spPr>
          <a:xfrm>
            <a:off x="2843808" y="1491630"/>
            <a:ext cx="1008112" cy="235743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darkgrid</a:t>
            </a:r>
            <a:endParaRPr lang="zh-CN" altLang="en-US" dirty="0"/>
          </a:p>
        </p:txBody>
      </p:sp>
      <p:sp>
        <p:nvSpPr>
          <p:cNvPr id="23" name="标注: 弯曲线形 22">
            <a:extLst>
              <a:ext uri="{FF2B5EF4-FFF2-40B4-BE49-F238E27FC236}">
                <a16:creationId xmlns:a16="http://schemas.microsoft.com/office/drawing/2014/main" id="{4926287E-A72F-4525-AD29-19AAE1E604CD}"/>
              </a:ext>
            </a:extLst>
          </p:cNvPr>
          <p:cNvSpPr/>
          <p:nvPr/>
        </p:nvSpPr>
        <p:spPr>
          <a:xfrm>
            <a:off x="5652120" y="1373758"/>
            <a:ext cx="1152128" cy="235743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whitegrid</a:t>
            </a:r>
            <a:endParaRPr lang="zh-CN" altLang="en-US" dirty="0"/>
          </a:p>
        </p:txBody>
      </p:sp>
      <p:sp>
        <p:nvSpPr>
          <p:cNvPr id="24" name="标注: 弯曲线形 23">
            <a:extLst>
              <a:ext uri="{FF2B5EF4-FFF2-40B4-BE49-F238E27FC236}">
                <a16:creationId xmlns:a16="http://schemas.microsoft.com/office/drawing/2014/main" id="{5E5AD187-BC9B-44CA-B7E9-173EDE0A286B}"/>
              </a:ext>
            </a:extLst>
          </p:cNvPr>
          <p:cNvSpPr/>
          <p:nvPr/>
        </p:nvSpPr>
        <p:spPr>
          <a:xfrm>
            <a:off x="3209764" y="3190208"/>
            <a:ext cx="683718" cy="235743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dark</a:t>
            </a:r>
            <a:endParaRPr lang="zh-CN" altLang="en-US" dirty="0"/>
          </a:p>
        </p:txBody>
      </p:sp>
      <p:sp>
        <p:nvSpPr>
          <p:cNvPr id="25" name="标注: 弯曲线形 24">
            <a:extLst>
              <a:ext uri="{FF2B5EF4-FFF2-40B4-BE49-F238E27FC236}">
                <a16:creationId xmlns:a16="http://schemas.microsoft.com/office/drawing/2014/main" id="{10067B5E-30D9-4639-84B8-79EDE11E8519}"/>
              </a:ext>
            </a:extLst>
          </p:cNvPr>
          <p:cNvSpPr/>
          <p:nvPr/>
        </p:nvSpPr>
        <p:spPr>
          <a:xfrm>
            <a:off x="5250520" y="3121453"/>
            <a:ext cx="727182" cy="235743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white</a:t>
            </a:r>
            <a:endParaRPr lang="zh-CN" altLang="en-US" dirty="0"/>
          </a:p>
        </p:txBody>
      </p:sp>
      <p:sp>
        <p:nvSpPr>
          <p:cNvPr id="26" name="标注: 弯曲线形 25">
            <a:extLst>
              <a:ext uri="{FF2B5EF4-FFF2-40B4-BE49-F238E27FC236}">
                <a16:creationId xmlns:a16="http://schemas.microsoft.com/office/drawing/2014/main" id="{BE4CA250-A795-46A2-82B8-6FCEAA4F31FB}"/>
              </a:ext>
            </a:extLst>
          </p:cNvPr>
          <p:cNvSpPr/>
          <p:nvPr/>
        </p:nvSpPr>
        <p:spPr>
          <a:xfrm>
            <a:off x="7236296" y="3089708"/>
            <a:ext cx="644062" cy="235743"/>
          </a:xfrm>
          <a:prstGeom prst="borderCallout2">
            <a:avLst>
              <a:gd name="adj1" fmla="val 54832"/>
              <a:gd name="adj2" fmla="val 99222"/>
              <a:gd name="adj3" fmla="val 66859"/>
              <a:gd name="adj4" fmla="val 101381"/>
              <a:gd name="adj5" fmla="val 244800"/>
              <a:gd name="adj6" fmla="val 1448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ticks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8397629-C347-44E9-8A93-9B2C466DA2E4}"/>
              </a:ext>
            </a:extLst>
          </p:cNvPr>
          <p:cNvCxnSpPr>
            <a:cxnSpLocks/>
          </p:cNvCxnSpPr>
          <p:nvPr/>
        </p:nvCxnSpPr>
        <p:spPr>
          <a:xfrm>
            <a:off x="467544" y="1353488"/>
            <a:ext cx="24330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4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www.515ppt.com"/>
  <p:tag name="ISPRING_SCORM_RATE_SLIDES" val="0"/>
</p:tagLst>
</file>

<file path=ppt/theme/theme1.xml><?xml version="1.0" encoding="utf-8"?>
<a:theme xmlns:a="http://schemas.openxmlformats.org/drawingml/2006/main" name="lz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www.515ppt.com</Template>
  <TotalTime>0</TotalTime>
  <Words>4215</Words>
  <Application>Microsoft Office PowerPoint</Application>
  <PresentationFormat>全屏显示(16:9)</PresentationFormat>
  <Paragraphs>460</Paragraphs>
  <Slides>67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1" baseType="lpstr">
      <vt:lpstr>Adobe 黑体 Std R</vt:lpstr>
      <vt:lpstr>PingFang SC</vt:lpstr>
      <vt:lpstr>华文隶书</vt:lpstr>
      <vt:lpstr>宋体</vt:lpstr>
      <vt:lpstr>微软雅黑</vt:lpstr>
      <vt:lpstr>微软雅黑 Light</vt:lpstr>
      <vt:lpstr>Arial</vt:lpstr>
      <vt:lpstr>Calibri</vt:lpstr>
      <vt:lpstr>Cambria Math</vt:lpstr>
      <vt:lpstr>Impact</vt:lpstr>
      <vt:lpstr>Roboto Light</vt:lpstr>
      <vt:lpstr>Times New Roman</vt:lpstr>
      <vt:lpstr>Wingdings</vt:lpstr>
      <vt:lpstr>lz</vt:lpstr>
      <vt:lpstr>PowerPoint 演示文稿</vt:lpstr>
      <vt:lpstr>PowerPoint 演示文稿</vt:lpstr>
      <vt:lpstr>PowerPoint 演示文稿</vt:lpstr>
      <vt:lpstr>PowerPoint 演示文稿</vt:lpstr>
      <vt:lpstr>官网</vt:lpstr>
      <vt:lpstr>PowerPoint 演示文稿</vt:lpstr>
      <vt:lpstr>安装</vt:lpstr>
      <vt:lpstr>导入库</vt:lpstr>
      <vt:lpstr>单变量分布分析</vt:lpstr>
      <vt:lpstr>PowerPoint 演示文稿</vt:lpstr>
      <vt:lpstr>单变量分析</vt:lpstr>
      <vt:lpstr>PowerPoint 演示文稿</vt:lpstr>
      <vt:lpstr>核密度估计</vt:lpstr>
      <vt:lpstr>散点图</vt:lpstr>
      <vt:lpstr>协方差</vt:lpstr>
      <vt:lpstr>二维直方图 Hexbin sns.jointplot(kind=‘hex’)</vt:lpstr>
      <vt:lpstr>PowerPoint 演示文稿</vt:lpstr>
      <vt:lpstr>六边蜂窝</vt:lpstr>
      <vt:lpstr>PowerPoint 演示文稿</vt:lpstr>
      <vt:lpstr>PowerPoint 演示文稿</vt:lpstr>
      <vt:lpstr>Iris鸢尾花数据集</vt:lpstr>
      <vt:lpstr>数据集中变量间关系可视化 sns.pairplot()</vt:lpstr>
      <vt:lpstr>pairplot</vt:lpstr>
      <vt:lpstr>regplot</vt:lpstr>
      <vt:lpstr>regplot更多数据集</vt:lpstr>
      <vt:lpstr>PowerPoint 演示文稿</vt:lpstr>
      <vt:lpstr>stripplot</vt:lpstr>
      <vt:lpstr>swarmplot</vt:lpstr>
      <vt:lpstr>kdeplot</vt:lpstr>
      <vt:lpstr>PowerPoint 演示文稿</vt:lpstr>
      <vt:lpstr>箱型图</vt:lpstr>
      <vt:lpstr>PowerPoint 演示文稿</vt:lpstr>
      <vt:lpstr>小提琴图</vt:lpstr>
      <vt:lpstr>PowerPoint 演示文稿</vt:lpstr>
      <vt:lpstr>sns.despine选项</vt:lpstr>
      <vt:lpstr>PowerPoint 演示文稿</vt:lpstr>
      <vt:lpstr>barplot-显示值的集中趋势</vt:lpstr>
      <vt:lpstr>pointplot-更好的描述变化的差异</vt:lpstr>
      <vt:lpstr>仓位等级的获救情况变化</vt:lpstr>
      <vt:lpstr>横向的盒图</vt:lpstr>
      <vt:lpstr>多层面版分类图</vt:lpstr>
      <vt:lpstr>PowerPoint 演示文稿</vt:lpstr>
      <vt:lpstr>PowerPoint 演示文稿</vt:lpstr>
      <vt:lpstr>PowerPoint 演示文稿</vt:lpstr>
      <vt:lpstr>参数总结-未完</vt:lpstr>
      <vt:lpstr>facegrid的使用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2015-2020年20个国家GDP</vt:lpstr>
      <vt:lpstr>热力图heatmap</vt:lpstr>
      <vt:lpstr>PowerPoint 演示文稿</vt:lpstr>
      <vt:lpstr>热力图heatmap</vt:lpstr>
      <vt:lpstr>PowerPoint 演示文稿</vt:lpstr>
      <vt:lpstr>其他可视化工具</vt:lpstr>
      <vt:lpstr>本讲要点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2020-11-17T05:53:57Z</dcterms:created>
  <dcterms:modified xsi:type="dcterms:W3CDTF">2022-05-19T06:51:42Z</dcterms:modified>
</cp:coreProperties>
</file>